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91" r:id="rId2"/>
    <p:sldMasterId id="2147483792" r:id="rId3"/>
    <p:sldMasterId id="2147483793" r:id="rId4"/>
    <p:sldMasterId id="2147483794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0" r:id="rId7"/>
    <p:sldId id="263" r:id="rId8"/>
    <p:sldId id="267" r:id="rId9"/>
    <p:sldId id="265" r:id="rId10"/>
    <p:sldId id="266" r:id="rId11"/>
    <p:sldId id="268" r:id="rId12"/>
    <p:sldId id="264" r:id="rId13"/>
    <p:sldId id="271" r:id="rId14"/>
    <p:sldId id="272" r:id="rId15"/>
    <p:sldId id="273" r:id="rId16"/>
    <p:sldId id="261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9BE"/>
    <a:srgbClr val="0B3263"/>
    <a:srgbClr val="DB3810"/>
    <a:srgbClr val="EA9724"/>
    <a:srgbClr val="82BF21"/>
    <a:srgbClr val="C3092C"/>
    <a:srgbClr val="FF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72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CB6E4-F5EC-4C3C-AEB7-1AE72FE0FF8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1F2E1DF4-5F36-47F4-8577-29116276E393}">
      <dgm:prSet phldrT="[Texte]"/>
      <dgm:spPr/>
      <dgm:t>
        <a:bodyPr/>
        <a:lstStyle/>
        <a:p>
          <a:r>
            <a:rPr lang="en-GB" smtClean="0"/>
            <a:t>2000-2010</a:t>
          </a:r>
          <a:endParaRPr lang="en-GB" dirty="0"/>
        </a:p>
      </dgm:t>
    </dgm:pt>
    <dgm:pt modelId="{EB829159-3CC0-46CC-8F3B-5A9C8611835A}" type="parTrans" cxnId="{D0BCB75B-29D5-4399-9CEA-B620D2F98290}">
      <dgm:prSet/>
      <dgm:spPr/>
      <dgm:t>
        <a:bodyPr/>
        <a:lstStyle/>
        <a:p>
          <a:endParaRPr lang="en-GB"/>
        </a:p>
      </dgm:t>
    </dgm:pt>
    <dgm:pt modelId="{2AA01299-1F69-450E-BAA6-7C850D504E52}" type="sibTrans" cxnId="{D0BCB75B-29D5-4399-9CEA-B620D2F98290}">
      <dgm:prSet/>
      <dgm:spPr/>
      <dgm:t>
        <a:bodyPr/>
        <a:lstStyle/>
        <a:p>
          <a:endParaRPr lang="en-GB"/>
        </a:p>
      </dgm:t>
    </dgm:pt>
    <dgm:pt modelId="{0FDA54B9-8006-4959-B53D-F3FC8A5EC7F9}">
      <dgm:prSet phldrT="[Texte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noProof="0" dirty="0" smtClean="0"/>
            <a:t> Progressive</a:t>
          </a:r>
          <a:r>
            <a:rPr lang="en-GB" sz="1400" dirty="0" smtClean="0"/>
            <a:t> </a:t>
          </a:r>
          <a:r>
            <a:rPr lang="en-GB" sz="1400" dirty="0" smtClean="0"/>
            <a:t>development of the regional innovation </a:t>
          </a:r>
          <a:r>
            <a:rPr lang="en-GB" sz="1400" dirty="0" smtClean="0"/>
            <a:t>Strategy</a:t>
          </a:r>
          <a:endParaRPr lang="en-GB" sz="1400" dirty="0"/>
        </a:p>
      </dgm:t>
    </dgm:pt>
    <dgm:pt modelId="{F9271AB5-1BEC-4A57-A367-19BDD604B659}" type="parTrans" cxnId="{DF62ADFE-D363-43B0-A024-8692CAFDF0ED}">
      <dgm:prSet/>
      <dgm:spPr/>
      <dgm:t>
        <a:bodyPr/>
        <a:lstStyle/>
        <a:p>
          <a:endParaRPr lang="en-GB"/>
        </a:p>
      </dgm:t>
    </dgm:pt>
    <dgm:pt modelId="{713F87A5-F543-4692-9409-B87CF7C9C2CD}" type="sibTrans" cxnId="{DF62ADFE-D363-43B0-A024-8692CAFDF0ED}">
      <dgm:prSet/>
      <dgm:spPr/>
      <dgm:t>
        <a:bodyPr/>
        <a:lstStyle/>
        <a:p>
          <a:endParaRPr lang="en-GB"/>
        </a:p>
      </dgm:t>
    </dgm:pt>
    <dgm:pt modelId="{F7C82CDF-68C1-4D73-9780-2AE3A13283EC}">
      <dgm:prSet phldrT="[Texte]"/>
      <dgm:spPr/>
      <dgm:t>
        <a:bodyPr/>
        <a:lstStyle/>
        <a:p>
          <a:r>
            <a:rPr lang="en-GB" smtClean="0"/>
            <a:t>2012-2013</a:t>
          </a:r>
          <a:endParaRPr lang="en-GB" dirty="0"/>
        </a:p>
      </dgm:t>
    </dgm:pt>
    <dgm:pt modelId="{3580930F-609A-4611-B31D-912B95066CEC}" type="parTrans" cxnId="{FA4D7CD4-8B57-4730-A2D5-1D23406B3B1F}">
      <dgm:prSet/>
      <dgm:spPr/>
      <dgm:t>
        <a:bodyPr/>
        <a:lstStyle/>
        <a:p>
          <a:endParaRPr lang="en-GB"/>
        </a:p>
      </dgm:t>
    </dgm:pt>
    <dgm:pt modelId="{31D5512E-A80B-4884-B0A1-34C19A80AF94}" type="sibTrans" cxnId="{FA4D7CD4-8B57-4730-A2D5-1D23406B3B1F}">
      <dgm:prSet/>
      <dgm:spPr/>
      <dgm:t>
        <a:bodyPr/>
        <a:lstStyle/>
        <a:p>
          <a:endParaRPr lang="en-GB"/>
        </a:p>
      </dgm:t>
    </dgm:pt>
    <dgm:pt modelId="{2057D8D5-FC48-489A-8FB8-5EDB31B58B0E}">
      <dgm:prSet phldrT="[Texte]" custT="1"/>
      <dgm:spPr/>
      <dgm:t>
        <a:bodyPr/>
        <a:lstStyle/>
        <a:p>
          <a:r>
            <a:rPr lang="en-GB" sz="1400" smtClean="0"/>
            <a:t>Peer review exercices : S3 Platform peer review  and OECD Innovation policy peer review</a:t>
          </a:r>
          <a:endParaRPr lang="en-GB" sz="1400" dirty="0"/>
        </a:p>
      </dgm:t>
    </dgm:pt>
    <dgm:pt modelId="{CB7E021D-8E4A-4B83-8DF1-931DA68D0F9A}" type="parTrans" cxnId="{27C4322D-C33F-4DF0-B2B3-77898F2AED9E}">
      <dgm:prSet/>
      <dgm:spPr/>
      <dgm:t>
        <a:bodyPr/>
        <a:lstStyle/>
        <a:p>
          <a:endParaRPr lang="en-GB"/>
        </a:p>
      </dgm:t>
    </dgm:pt>
    <dgm:pt modelId="{C65E0E74-C6ED-493D-8579-4BBC87DAE6E0}" type="sibTrans" cxnId="{27C4322D-C33F-4DF0-B2B3-77898F2AED9E}">
      <dgm:prSet/>
      <dgm:spPr/>
      <dgm:t>
        <a:bodyPr/>
        <a:lstStyle/>
        <a:p>
          <a:endParaRPr lang="en-GB"/>
        </a:p>
      </dgm:t>
    </dgm:pt>
    <dgm:pt modelId="{5D825364-92B8-4732-AB7A-3688746C5B47}">
      <dgm:prSet phldrT="[Texte]"/>
      <dgm:spPr/>
      <dgm:t>
        <a:bodyPr/>
        <a:lstStyle/>
        <a:p>
          <a:r>
            <a:rPr lang="en-GB" smtClean="0"/>
            <a:t>2014-…</a:t>
          </a:r>
          <a:endParaRPr lang="en-GB" dirty="0"/>
        </a:p>
      </dgm:t>
    </dgm:pt>
    <dgm:pt modelId="{32318D53-E431-4BEF-A4D5-38895EE4ED0E}" type="parTrans" cxnId="{8360C483-09B8-4416-AECD-9543E70D04F8}">
      <dgm:prSet/>
      <dgm:spPr/>
      <dgm:t>
        <a:bodyPr/>
        <a:lstStyle/>
        <a:p>
          <a:endParaRPr lang="en-GB"/>
        </a:p>
      </dgm:t>
    </dgm:pt>
    <dgm:pt modelId="{A4C274D5-CE80-4ED1-A400-3223E0161C8D}" type="sibTrans" cxnId="{8360C483-09B8-4416-AECD-9543E70D04F8}">
      <dgm:prSet/>
      <dgm:spPr/>
      <dgm:t>
        <a:bodyPr/>
        <a:lstStyle/>
        <a:p>
          <a:endParaRPr lang="en-GB"/>
        </a:p>
      </dgm:t>
    </dgm:pt>
    <dgm:pt modelId="{55A7BA33-8AE1-4F4D-963F-B65B7ACF399B}">
      <dgm:prSet phldrT="[Texte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400" dirty="0"/>
        </a:p>
      </dgm:t>
    </dgm:pt>
    <dgm:pt modelId="{EBD996A4-C63D-48B1-AF8F-FFED6ADBFA1A}" type="parTrans" cxnId="{E3A5CB8A-E350-48D1-BF49-4AFF8B0535D0}">
      <dgm:prSet/>
      <dgm:spPr/>
      <dgm:t>
        <a:bodyPr/>
        <a:lstStyle/>
        <a:p>
          <a:endParaRPr lang="en-GB"/>
        </a:p>
      </dgm:t>
    </dgm:pt>
    <dgm:pt modelId="{4CA32C50-F26E-4A3A-AFFB-4B0E07CE53D8}" type="sibTrans" cxnId="{E3A5CB8A-E350-48D1-BF49-4AFF8B0535D0}">
      <dgm:prSet/>
      <dgm:spPr/>
      <dgm:t>
        <a:bodyPr/>
        <a:lstStyle/>
        <a:p>
          <a:endParaRPr lang="en-GB"/>
        </a:p>
      </dgm:t>
    </dgm:pt>
    <dgm:pt modelId="{ACD377BB-E213-4C5B-BA9D-06EC9DA784C0}">
      <dgm:prSet phldrT="[Texte]" custT="1"/>
      <dgm:spPr/>
      <dgm:t>
        <a:bodyPr/>
        <a:lstStyle/>
        <a:p>
          <a:r>
            <a:rPr lang="en-GB" sz="1400" smtClean="0"/>
            <a:t>Evaluation of policies, Industrial value chains analysis</a:t>
          </a:r>
          <a:endParaRPr lang="en-GB" sz="1400" dirty="0"/>
        </a:p>
      </dgm:t>
    </dgm:pt>
    <dgm:pt modelId="{B396D5FC-D2CF-4D0E-B272-453D65875531}" type="parTrans" cxnId="{E968938B-EDB4-41A5-935A-031A027FE4F8}">
      <dgm:prSet/>
      <dgm:spPr/>
      <dgm:t>
        <a:bodyPr/>
        <a:lstStyle/>
        <a:p>
          <a:endParaRPr lang="en-GB"/>
        </a:p>
      </dgm:t>
    </dgm:pt>
    <dgm:pt modelId="{7035BDA6-A755-4133-8499-5707358001E6}" type="sibTrans" cxnId="{E968938B-EDB4-41A5-935A-031A027FE4F8}">
      <dgm:prSet/>
      <dgm:spPr/>
      <dgm:t>
        <a:bodyPr/>
        <a:lstStyle/>
        <a:p>
          <a:endParaRPr lang="en-GB"/>
        </a:p>
      </dgm:t>
    </dgm:pt>
    <dgm:pt modelId="{C942F53C-11C1-419E-BDB0-16F3626F3D68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 S3 synthesis document in annex of the ERDF OP </a:t>
          </a:r>
          <a:r>
            <a:rPr lang="en-GB" sz="1400" dirty="0" smtClean="0"/>
            <a:t>(December </a:t>
          </a:r>
          <a:r>
            <a:rPr lang="en-GB" sz="1400" dirty="0" smtClean="0"/>
            <a:t>2014</a:t>
          </a:r>
          <a:r>
            <a:rPr lang="en-GB" sz="1400" dirty="0" smtClean="0"/>
            <a:t>)</a:t>
          </a:r>
          <a:endParaRPr lang="en-GB" sz="1400" dirty="0"/>
        </a:p>
      </dgm:t>
    </dgm:pt>
    <dgm:pt modelId="{294BD324-B342-4E32-8C69-1E236C301EC9}" type="parTrans" cxnId="{30842EC0-9AFE-43C5-8539-4A5FB3337895}">
      <dgm:prSet/>
      <dgm:spPr/>
      <dgm:t>
        <a:bodyPr/>
        <a:lstStyle/>
        <a:p>
          <a:endParaRPr lang="en-GB"/>
        </a:p>
      </dgm:t>
    </dgm:pt>
    <dgm:pt modelId="{65D7D1BD-B300-45F4-ACE5-FE8D4AE57F37}" type="sibTrans" cxnId="{30842EC0-9AFE-43C5-8539-4A5FB3337895}">
      <dgm:prSet/>
      <dgm:spPr/>
      <dgm:t>
        <a:bodyPr/>
        <a:lstStyle/>
        <a:p>
          <a:endParaRPr lang="en-GB"/>
        </a:p>
      </dgm:t>
    </dgm:pt>
    <dgm:pt modelId="{D8A2379E-D98A-47EC-B2BE-271EDFF42691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 </a:t>
          </a:r>
          <a:r>
            <a:rPr lang="en-GB" sz="1400" noProof="0" dirty="0" smtClean="0"/>
            <a:t>Translation into policy tools (New research and innovation Decree, Competitiveness Poles policy, </a:t>
          </a:r>
          <a:r>
            <a:rPr lang="en-GB" sz="1400" noProof="0" dirty="0" err="1" smtClean="0"/>
            <a:t>Strucural</a:t>
          </a:r>
          <a:r>
            <a:rPr lang="en-GB" sz="1400" noProof="0" dirty="0" smtClean="0"/>
            <a:t> funds,...)</a:t>
          </a:r>
          <a:endParaRPr lang="en-GB" sz="1400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400" dirty="0"/>
        </a:p>
      </dgm:t>
    </dgm:pt>
    <dgm:pt modelId="{09C5D91F-3C2C-4716-829F-35CB91494B4E}" type="parTrans" cxnId="{D48A3B13-2714-4805-9C1A-ABDF1797818B}">
      <dgm:prSet/>
      <dgm:spPr/>
      <dgm:t>
        <a:bodyPr/>
        <a:lstStyle/>
        <a:p>
          <a:endParaRPr lang="fr-BE"/>
        </a:p>
      </dgm:t>
    </dgm:pt>
    <dgm:pt modelId="{1C845BC1-2427-4F6E-8174-56EFBF6DE926}" type="sibTrans" cxnId="{D48A3B13-2714-4805-9C1A-ABDF1797818B}">
      <dgm:prSet/>
      <dgm:spPr/>
      <dgm:t>
        <a:bodyPr/>
        <a:lstStyle/>
        <a:p>
          <a:endParaRPr lang="fr-BE"/>
        </a:p>
      </dgm:t>
    </dgm:pt>
    <dgm:pt modelId="{941573E3-7A86-4767-8021-0A2A844D1537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 Consolidation and deepening of the Smart Specialisation Strategy  :</a:t>
          </a:r>
          <a:endParaRPr lang="en-GB" sz="1400" dirty="0"/>
        </a:p>
      </dgm:t>
    </dgm:pt>
    <dgm:pt modelId="{5AC2878A-2295-454C-A826-1AE86C238BDD}" type="parTrans" cxnId="{4F0BAC50-8F28-4AA4-8CE4-39604515B470}">
      <dgm:prSet/>
      <dgm:spPr/>
      <dgm:t>
        <a:bodyPr/>
        <a:lstStyle/>
        <a:p>
          <a:endParaRPr lang="fr-BE"/>
        </a:p>
      </dgm:t>
    </dgm:pt>
    <dgm:pt modelId="{C161249F-2072-4D04-8F52-5EA0844226B7}" type="sibTrans" cxnId="{4F0BAC50-8F28-4AA4-8CE4-39604515B470}">
      <dgm:prSet/>
      <dgm:spPr/>
      <dgm:t>
        <a:bodyPr/>
        <a:lstStyle/>
        <a:p>
          <a:endParaRPr lang="fr-BE"/>
        </a:p>
      </dgm:t>
    </dgm:pt>
    <dgm:pt modelId="{450E29B5-2A7D-4A68-A187-A3345F27A1B3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 Marshall Plan 4.0 : adoption 21</a:t>
          </a:r>
          <a:r>
            <a:rPr lang="en-GB" sz="1400" baseline="30000" dirty="0" smtClean="0"/>
            <a:t>st</a:t>
          </a:r>
          <a:r>
            <a:rPr lang="en-GB" sz="1400" dirty="0" smtClean="0"/>
            <a:t> may</a:t>
          </a:r>
          <a:endParaRPr lang="en-GB" sz="1400" dirty="0"/>
        </a:p>
      </dgm:t>
    </dgm:pt>
    <dgm:pt modelId="{22B4FA5D-353A-4264-9F4A-543A512D7A17}" type="parTrans" cxnId="{91AECAFF-E1F1-4AB9-BBC9-A444F15CFD53}">
      <dgm:prSet/>
      <dgm:spPr/>
      <dgm:t>
        <a:bodyPr/>
        <a:lstStyle/>
        <a:p>
          <a:endParaRPr lang="fr-BE"/>
        </a:p>
      </dgm:t>
    </dgm:pt>
    <dgm:pt modelId="{9A981EF2-AB6E-45BD-946E-66A5FDA5E90C}" type="sibTrans" cxnId="{91AECAFF-E1F1-4AB9-BBC9-A444F15CFD53}">
      <dgm:prSet/>
      <dgm:spPr/>
      <dgm:t>
        <a:bodyPr/>
        <a:lstStyle/>
        <a:p>
          <a:endParaRPr lang="fr-BE"/>
        </a:p>
      </dgm:t>
    </dgm:pt>
    <dgm:pt modelId="{96F70D7F-E9A5-4FF9-B2B5-70BBCAD553CA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 Smart Specialisation Strategy </a:t>
          </a:r>
          <a:r>
            <a:rPr lang="en-GB" sz="1400" dirty="0" smtClean="0"/>
            <a:t>for 2015-2019 </a:t>
          </a:r>
          <a:r>
            <a:rPr lang="en-GB" sz="1400" dirty="0" smtClean="0"/>
            <a:t>to </a:t>
          </a:r>
          <a:r>
            <a:rPr lang="en-GB" sz="1400" dirty="0" smtClean="0"/>
            <a:t>be adopted </a:t>
          </a:r>
          <a:r>
            <a:rPr lang="en-GB" sz="1400" dirty="0" smtClean="0"/>
            <a:t>by the </a:t>
          </a:r>
          <a:r>
            <a:rPr lang="en-GB" sz="1400" dirty="0" smtClean="0"/>
            <a:t>end of </a:t>
          </a:r>
          <a:r>
            <a:rPr lang="en-GB" sz="1400" dirty="0" smtClean="0"/>
            <a:t>May : </a:t>
          </a:r>
          <a:r>
            <a:rPr lang="en-GB" sz="1400" noProof="0" dirty="0" smtClean="0"/>
            <a:t>consolidation of a regional industrial innovation policy</a:t>
          </a:r>
          <a:endParaRPr lang="en-GB" sz="1400" dirty="0"/>
        </a:p>
      </dgm:t>
    </dgm:pt>
    <dgm:pt modelId="{EC03130F-FB48-4000-9B50-F727F9E75CA3}" type="parTrans" cxnId="{B7F30EBC-A9A0-4D60-BB02-A8C924CCC009}">
      <dgm:prSet/>
      <dgm:spPr/>
      <dgm:t>
        <a:bodyPr/>
        <a:lstStyle/>
        <a:p>
          <a:endParaRPr lang="fr-BE"/>
        </a:p>
      </dgm:t>
    </dgm:pt>
    <dgm:pt modelId="{3232362B-EC58-44C7-B5B1-8BEAF9D56D26}" type="sibTrans" cxnId="{B7F30EBC-A9A0-4D60-BB02-A8C924CCC009}">
      <dgm:prSet/>
      <dgm:spPr/>
      <dgm:t>
        <a:bodyPr/>
        <a:lstStyle/>
        <a:p>
          <a:endParaRPr lang="fr-BE"/>
        </a:p>
      </dgm:t>
    </dgm:pt>
    <dgm:pt modelId="{E9E58CD9-CD71-480D-9F42-A170BF3532F5}">
      <dgm:prSet phldrT="[Texte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/>
            <a:t> Implementing </a:t>
          </a:r>
          <a:r>
            <a:rPr lang="en-GB" sz="1400" dirty="0" smtClean="0"/>
            <a:t>of clustering policies (business clusters and Competitiveness Poles)</a:t>
          </a:r>
          <a:endParaRPr lang="en-GB" sz="1400" dirty="0"/>
        </a:p>
      </dgm:t>
    </dgm:pt>
    <dgm:pt modelId="{9673C8F3-7655-4982-AD39-850643DC8FF6}" type="parTrans" cxnId="{EB36C25C-7FEF-4872-A7A1-3355F984A034}">
      <dgm:prSet/>
      <dgm:spPr/>
      <dgm:t>
        <a:bodyPr/>
        <a:lstStyle/>
        <a:p>
          <a:endParaRPr lang="fr-BE"/>
        </a:p>
      </dgm:t>
    </dgm:pt>
    <dgm:pt modelId="{47CDB11E-9EAF-40FF-B3E2-7116A02F1F39}" type="sibTrans" cxnId="{EB36C25C-7FEF-4872-A7A1-3355F984A034}">
      <dgm:prSet/>
      <dgm:spPr/>
      <dgm:t>
        <a:bodyPr/>
        <a:lstStyle/>
        <a:p>
          <a:endParaRPr lang="fr-BE"/>
        </a:p>
      </dgm:t>
    </dgm:pt>
    <dgm:pt modelId="{9C213B23-E9DB-4ACB-8684-2DC92E76E108}">
      <dgm:prSet phldrT="[Texte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/>
            <a:t> Marshall Plan and Marshall Plan 2.Green</a:t>
          </a:r>
          <a:endParaRPr lang="en-GB" sz="1400" dirty="0"/>
        </a:p>
      </dgm:t>
    </dgm:pt>
    <dgm:pt modelId="{A71F7574-5656-4EC6-B501-9A23D459EBD7}" type="parTrans" cxnId="{6B3A9E37-B0EA-4C8D-9E9C-5892048D219E}">
      <dgm:prSet/>
      <dgm:spPr/>
    </dgm:pt>
    <dgm:pt modelId="{0F930984-5D4F-456F-A700-475C1336577F}" type="sibTrans" cxnId="{6B3A9E37-B0EA-4C8D-9E9C-5892048D219E}">
      <dgm:prSet/>
      <dgm:spPr/>
    </dgm:pt>
    <dgm:pt modelId="{EB915878-D46E-4AE4-A545-65558290210A}" type="pres">
      <dgm:prSet presAssocID="{FF2CB6E4-F5EC-4C3C-AEB7-1AE72FE0F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009A3CA-1E9F-48FA-965A-8E1DAA84E3E3}" type="pres">
      <dgm:prSet presAssocID="{1F2E1DF4-5F36-47F4-8577-29116276E393}" presName="composite" presStyleCnt="0"/>
      <dgm:spPr/>
    </dgm:pt>
    <dgm:pt modelId="{C0367705-A80D-420E-8529-B0A7627DD38C}" type="pres">
      <dgm:prSet presAssocID="{1F2E1DF4-5F36-47F4-8577-29116276E39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B32849D-6570-41D2-9F2B-A6D3A6028F5B}" type="pres">
      <dgm:prSet presAssocID="{1F2E1DF4-5F36-47F4-8577-29116276E393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47AB7E8-E4C4-4825-85DB-9E93A21D97C7}" type="pres">
      <dgm:prSet presAssocID="{2AA01299-1F69-450E-BAA6-7C850D504E52}" presName="sp" presStyleCnt="0"/>
      <dgm:spPr/>
    </dgm:pt>
    <dgm:pt modelId="{E298EA9C-F762-4065-84B7-634D5BA62C41}" type="pres">
      <dgm:prSet presAssocID="{F7C82CDF-68C1-4D73-9780-2AE3A13283EC}" presName="composite" presStyleCnt="0"/>
      <dgm:spPr/>
    </dgm:pt>
    <dgm:pt modelId="{235A7C20-553F-4C6B-BE62-11B946742710}" type="pres">
      <dgm:prSet presAssocID="{F7C82CDF-68C1-4D73-9780-2AE3A13283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610F475-A86E-42F8-B375-836E52CDC4AA}" type="pres">
      <dgm:prSet presAssocID="{F7C82CDF-68C1-4D73-9780-2AE3A13283E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056609D-F35C-4C67-83D6-5C6503EB5480}" type="pres">
      <dgm:prSet presAssocID="{31D5512E-A80B-4884-B0A1-34C19A80AF94}" presName="sp" presStyleCnt="0"/>
      <dgm:spPr/>
    </dgm:pt>
    <dgm:pt modelId="{3D347C80-1533-4305-AA13-886B790BE70E}" type="pres">
      <dgm:prSet presAssocID="{5D825364-92B8-4732-AB7A-3688746C5B47}" presName="composite" presStyleCnt="0"/>
      <dgm:spPr/>
    </dgm:pt>
    <dgm:pt modelId="{F975287B-C407-4EBF-A006-C940465465E7}" type="pres">
      <dgm:prSet presAssocID="{5D825364-92B8-4732-AB7A-3688746C5B4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B25DDB9-7EE3-4252-A5BE-D22EF26C2FB0}" type="pres">
      <dgm:prSet presAssocID="{5D825364-92B8-4732-AB7A-3688746C5B47}" presName="descendantText" presStyleLbl="alignAcc1" presStyleIdx="2" presStyleCnt="3" custScaleY="16764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8BDE2B3-3F97-47DF-8236-F5FE0F0FFD54}" type="presOf" srcId="{0FDA54B9-8006-4959-B53D-F3FC8A5EC7F9}" destId="{8B32849D-6570-41D2-9F2B-A6D3A6028F5B}" srcOrd="0" destOrd="0" presId="urn:microsoft.com/office/officeart/2005/8/layout/chevron2"/>
    <dgm:cxn modelId="{B7F30EBC-A9A0-4D60-BB02-A8C924CCC009}" srcId="{5D825364-92B8-4732-AB7A-3688746C5B47}" destId="{96F70D7F-E9A5-4FF9-B2B5-70BBCAD553CA}" srcOrd="4" destOrd="0" parTransId="{EC03130F-FB48-4000-9B50-F727F9E75CA3}" sibTransId="{3232362B-EC58-44C7-B5B1-8BEAF9D56D26}"/>
    <dgm:cxn modelId="{6B3A9E37-B0EA-4C8D-9E9C-5892048D219E}" srcId="{1F2E1DF4-5F36-47F4-8577-29116276E393}" destId="{9C213B23-E9DB-4ACB-8684-2DC92E76E108}" srcOrd="1" destOrd="0" parTransId="{A71F7574-5656-4EC6-B501-9A23D459EBD7}" sibTransId="{0F930984-5D4F-456F-A700-475C1336577F}"/>
    <dgm:cxn modelId="{FF18F893-CFED-4C26-BFA3-7AC935EA13F4}" type="presOf" srcId="{FF2CB6E4-F5EC-4C3C-AEB7-1AE72FE0FF80}" destId="{EB915878-D46E-4AE4-A545-65558290210A}" srcOrd="0" destOrd="0" presId="urn:microsoft.com/office/officeart/2005/8/layout/chevron2"/>
    <dgm:cxn modelId="{D48A3B13-2714-4805-9C1A-ABDF1797818B}" srcId="{5D825364-92B8-4732-AB7A-3688746C5B47}" destId="{D8A2379E-D98A-47EC-B2BE-271EDFF42691}" srcOrd="5" destOrd="0" parTransId="{09C5D91F-3C2C-4716-829F-35CB91494B4E}" sibTransId="{1C845BC1-2427-4F6E-8174-56EFBF6DE926}"/>
    <dgm:cxn modelId="{C012E633-59FC-4827-A63F-AC937D31072D}" type="presOf" srcId="{E9E58CD9-CD71-480D-9F42-A170BF3532F5}" destId="{8B32849D-6570-41D2-9F2B-A6D3A6028F5B}" srcOrd="0" destOrd="2" presId="urn:microsoft.com/office/officeart/2005/8/layout/chevron2"/>
    <dgm:cxn modelId="{EA493E99-3A5B-45AE-8377-C88D85DF4612}" type="presOf" srcId="{F7C82CDF-68C1-4D73-9780-2AE3A13283EC}" destId="{235A7C20-553F-4C6B-BE62-11B946742710}" srcOrd="0" destOrd="0" presId="urn:microsoft.com/office/officeart/2005/8/layout/chevron2"/>
    <dgm:cxn modelId="{8360C483-09B8-4416-AECD-9543E70D04F8}" srcId="{FF2CB6E4-F5EC-4C3C-AEB7-1AE72FE0FF80}" destId="{5D825364-92B8-4732-AB7A-3688746C5B47}" srcOrd="2" destOrd="0" parTransId="{32318D53-E431-4BEF-A4D5-38895EE4ED0E}" sibTransId="{A4C274D5-CE80-4ED1-A400-3223E0161C8D}"/>
    <dgm:cxn modelId="{BCDA088B-6C06-4345-9B66-149284588D92}" type="presOf" srcId="{5D825364-92B8-4732-AB7A-3688746C5B47}" destId="{F975287B-C407-4EBF-A006-C940465465E7}" srcOrd="0" destOrd="0" presId="urn:microsoft.com/office/officeart/2005/8/layout/chevron2"/>
    <dgm:cxn modelId="{DF62ADFE-D363-43B0-A024-8692CAFDF0ED}" srcId="{1F2E1DF4-5F36-47F4-8577-29116276E393}" destId="{0FDA54B9-8006-4959-B53D-F3FC8A5EC7F9}" srcOrd="0" destOrd="0" parTransId="{F9271AB5-1BEC-4A57-A367-19BDD604B659}" sibTransId="{713F87A5-F543-4692-9409-B87CF7C9C2CD}"/>
    <dgm:cxn modelId="{91AECAFF-E1F1-4AB9-BBC9-A444F15CFD53}" srcId="{5D825364-92B8-4732-AB7A-3688746C5B47}" destId="{450E29B5-2A7D-4A68-A187-A3345F27A1B3}" srcOrd="3" destOrd="0" parTransId="{22B4FA5D-353A-4264-9F4A-543A512D7A17}" sibTransId="{9A981EF2-AB6E-45BD-946E-66A5FDA5E90C}"/>
    <dgm:cxn modelId="{794C8729-9EF6-4F5D-A22A-BE619538D05A}" type="presOf" srcId="{ACD377BB-E213-4C5B-BA9D-06EC9DA784C0}" destId="{1610F475-A86E-42F8-B375-836E52CDC4AA}" srcOrd="0" destOrd="1" presId="urn:microsoft.com/office/officeart/2005/8/layout/chevron2"/>
    <dgm:cxn modelId="{9990B497-DD3B-443C-AAA6-5DC88FE95CD8}" type="presOf" srcId="{9C213B23-E9DB-4ACB-8684-2DC92E76E108}" destId="{8B32849D-6570-41D2-9F2B-A6D3A6028F5B}" srcOrd="0" destOrd="1" presId="urn:microsoft.com/office/officeart/2005/8/layout/chevron2"/>
    <dgm:cxn modelId="{C23A3D3D-C764-4C0F-8F5C-F86C9AD1AD22}" type="presOf" srcId="{96F70D7F-E9A5-4FF9-B2B5-70BBCAD553CA}" destId="{8B25DDB9-7EE3-4252-A5BE-D22EF26C2FB0}" srcOrd="0" destOrd="4" presId="urn:microsoft.com/office/officeart/2005/8/layout/chevron2"/>
    <dgm:cxn modelId="{D0BCB75B-29D5-4399-9CEA-B620D2F98290}" srcId="{FF2CB6E4-F5EC-4C3C-AEB7-1AE72FE0FF80}" destId="{1F2E1DF4-5F36-47F4-8577-29116276E393}" srcOrd="0" destOrd="0" parTransId="{EB829159-3CC0-46CC-8F3B-5A9C8611835A}" sibTransId="{2AA01299-1F69-450E-BAA6-7C850D504E52}"/>
    <dgm:cxn modelId="{76B22441-EFC7-4C83-8F99-C276056FF675}" type="presOf" srcId="{450E29B5-2A7D-4A68-A187-A3345F27A1B3}" destId="{8B25DDB9-7EE3-4252-A5BE-D22EF26C2FB0}" srcOrd="0" destOrd="3" presId="urn:microsoft.com/office/officeart/2005/8/layout/chevron2"/>
    <dgm:cxn modelId="{4F0BAC50-8F28-4AA4-8CE4-39604515B470}" srcId="{5D825364-92B8-4732-AB7A-3688746C5B47}" destId="{941573E3-7A86-4767-8021-0A2A844D1537}" srcOrd="2" destOrd="0" parTransId="{5AC2878A-2295-454C-A826-1AE86C238BDD}" sibTransId="{C161249F-2072-4D04-8F52-5EA0844226B7}"/>
    <dgm:cxn modelId="{27C4322D-C33F-4DF0-B2B3-77898F2AED9E}" srcId="{F7C82CDF-68C1-4D73-9780-2AE3A13283EC}" destId="{2057D8D5-FC48-489A-8FB8-5EDB31B58B0E}" srcOrd="0" destOrd="0" parTransId="{CB7E021D-8E4A-4B83-8DF1-931DA68D0F9A}" sibTransId="{C65E0E74-C6ED-493D-8579-4BBC87DAE6E0}"/>
    <dgm:cxn modelId="{30842EC0-9AFE-43C5-8539-4A5FB3337895}" srcId="{5D825364-92B8-4732-AB7A-3688746C5B47}" destId="{C942F53C-11C1-419E-BDB0-16F3626F3D68}" srcOrd="1" destOrd="0" parTransId="{294BD324-B342-4E32-8C69-1E236C301EC9}" sibTransId="{65D7D1BD-B300-45F4-ACE5-FE8D4AE57F37}"/>
    <dgm:cxn modelId="{ACD86C13-FB37-427C-90E4-E8BCD41DE9CC}" type="presOf" srcId="{C942F53C-11C1-419E-BDB0-16F3626F3D68}" destId="{8B25DDB9-7EE3-4252-A5BE-D22EF26C2FB0}" srcOrd="0" destOrd="1" presId="urn:microsoft.com/office/officeart/2005/8/layout/chevron2"/>
    <dgm:cxn modelId="{FA4D7CD4-8B57-4730-A2D5-1D23406B3B1F}" srcId="{FF2CB6E4-F5EC-4C3C-AEB7-1AE72FE0FF80}" destId="{F7C82CDF-68C1-4D73-9780-2AE3A13283EC}" srcOrd="1" destOrd="0" parTransId="{3580930F-609A-4611-B31D-912B95066CEC}" sibTransId="{31D5512E-A80B-4884-B0A1-34C19A80AF94}"/>
    <dgm:cxn modelId="{DB61C8F4-CFBB-4332-A41A-39712E015062}" type="presOf" srcId="{2057D8D5-FC48-489A-8FB8-5EDB31B58B0E}" destId="{1610F475-A86E-42F8-B375-836E52CDC4AA}" srcOrd="0" destOrd="0" presId="urn:microsoft.com/office/officeart/2005/8/layout/chevron2"/>
    <dgm:cxn modelId="{E968938B-EDB4-41A5-935A-031A027FE4F8}" srcId="{F7C82CDF-68C1-4D73-9780-2AE3A13283EC}" destId="{ACD377BB-E213-4C5B-BA9D-06EC9DA784C0}" srcOrd="1" destOrd="0" parTransId="{B396D5FC-D2CF-4D0E-B272-453D65875531}" sibTransId="{7035BDA6-A755-4133-8499-5707358001E6}"/>
    <dgm:cxn modelId="{AF9C765E-7E4A-4685-82C2-F5BE11922BD1}" type="presOf" srcId="{1F2E1DF4-5F36-47F4-8577-29116276E393}" destId="{C0367705-A80D-420E-8529-B0A7627DD38C}" srcOrd="0" destOrd="0" presId="urn:microsoft.com/office/officeart/2005/8/layout/chevron2"/>
    <dgm:cxn modelId="{90AAF869-B103-4A4D-A738-2AA06053CD42}" type="presOf" srcId="{55A7BA33-8AE1-4F4D-963F-B65B7ACF399B}" destId="{8B25DDB9-7EE3-4252-A5BE-D22EF26C2FB0}" srcOrd="0" destOrd="0" presId="urn:microsoft.com/office/officeart/2005/8/layout/chevron2"/>
    <dgm:cxn modelId="{D6AFEDC2-F81E-433C-B81A-FD74466BAC31}" type="presOf" srcId="{D8A2379E-D98A-47EC-B2BE-271EDFF42691}" destId="{8B25DDB9-7EE3-4252-A5BE-D22EF26C2FB0}" srcOrd="0" destOrd="5" presId="urn:microsoft.com/office/officeart/2005/8/layout/chevron2"/>
    <dgm:cxn modelId="{E3A5CB8A-E350-48D1-BF49-4AFF8B0535D0}" srcId="{5D825364-92B8-4732-AB7A-3688746C5B47}" destId="{55A7BA33-8AE1-4F4D-963F-B65B7ACF399B}" srcOrd="0" destOrd="0" parTransId="{EBD996A4-C63D-48B1-AF8F-FFED6ADBFA1A}" sibTransId="{4CA32C50-F26E-4A3A-AFFB-4B0E07CE53D8}"/>
    <dgm:cxn modelId="{198ADE8F-87E3-4F03-85DE-989D777623BF}" type="presOf" srcId="{941573E3-7A86-4767-8021-0A2A844D1537}" destId="{8B25DDB9-7EE3-4252-A5BE-D22EF26C2FB0}" srcOrd="0" destOrd="2" presId="urn:microsoft.com/office/officeart/2005/8/layout/chevron2"/>
    <dgm:cxn modelId="{EB36C25C-7FEF-4872-A7A1-3355F984A034}" srcId="{1F2E1DF4-5F36-47F4-8577-29116276E393}" destId="{E9E58CD9-CD71-480D-9F42-A170BF3532F5}" srcOrd="2" destOrd="0" parTransId="{9673C8F3-7655-4982-AD39-850643DC8FF6}" sibTransId="{47CDB11E-9EAF-40FF-B3E2-7116A02F1F39}"/>
    <dgm:cxn modelId="{BD54514B-4648-4B06-BDB6-8E79D2C1A284}" type="presParOf" srcId="{EB915878-D46E-4AE4-A545-65558290210A}" destId="{1009A3CA-1E9F-48FA-965A-8E1DAA84E3E3}" srcOrd="0" destOrd="0" presId="urn:microsoft.com/office/officeart/2005/8/layout/chevron2"/>
    <dgm:cxn modelId="{D7BD06AF-A943-4199-8E90-11309A60C093}" type="presParOf" srcId="{1009A3CA-1E9F-48FA-965A-8E1DAA84E3E3}" destId="{C0367705-A80D-420E-8529-B0A7627DD38C}" srcOrd="0" destOrd="0" presId="urn:microsoft.com/office/officeart/2005/8/layout/chevron2"/>
    <dgm:cxn modelId="{67DD8B74-C3F9-479E-BAE0-97C555E0EF52}" type="presParOf" srcId="{1009A3CA-1E9F-48FA-965A-8E1DAA84E3E3}" destId="{8B32849D-6570-41D2-9F2B-A6D3A6028F5B}" srcOrd="1" destOrd="0" presId="urn:microsoft.com/office/officeart/2005/8/layout/chevron2"/>
    <dgm:cxn modelId="{E98A0DFB-82D8-4DA7-8E79-0337CD5AB39B}" type="presParOf" srcId="{EB915878-D46E-4AE4-A545-65558290210A}" destId="{047AB7E8-E4C4-4825-85DB-9E93A21D97C7}" srcOrd="1" destOrd="0" presId="urn:microsoft.com/office/officeart/2005/8/layout/chevron2"/>
    <dgm:cxn modelId="{BC506759-7C07-49BC-8766-9D7D8807FF1C}" type="presParOf" srcId="{EB915878-D46E-4AE4-A545-65558290210A}" destId="{E298EA9C-F762-4065-84B7-634D5BA62C41}" srcOrd="2" destOrd="0" presId="urn:microsoft.com/office/officeart/2005/8/layout/chevron2"/>
    <dgm:cxn modelId="{E1DCDAF9-3FFB-4E40-BF66-329E3963C4B8}" type="presParOf" srcId="{E298EA9C-F762-4065-84B7-634D5BA62C41}" destId="{235A7C20-553F-4C6B-BE62-11B946742710}" srcOrd="0" destOrd="0" presId="urn:microsoft.com/office/officeart/2005/8/layout/chevron2"/>
    <dgm:cxn modelId="{744761A2-853A-4E8E-AC55-2F6BC02B7D65}" type="presParOf" srcId="{E298EA9C-F762-4065-84B7-634D5BA62C41}" destId="{1610F475-A86E-42F8-B375-836E52CDC4AA}" srcOrd="1" destOrd="0" presId="urn:microsoft.com/office/officeart/2005/8/layout/chevron2"/>
    <dgm:cxn modelId="{D08F744E-4835-4778-9D4F-7C57D66DF4FA}" type="presParOf" srcId="{EB915878-D46E-4AE4-A545-65558290210A}" destId="{1056609D-F35C-4C67-83D6-5C6503EB5480}" srcOrd="3" destOrd="0" presId="urn:microsoft.com/office/officeart/2005/8/layout/chevron2"/>
    <dgm:cxn modelId="{9F796CEC-0E37-43B0-88B2-EA152DDE8C68}" type="presParOf" srcId="{EB915878-D46E-4AE4-A545-65558290210A}" destId="{3D347C80-1533-4305-AA13-886B790BE70E}" srcOrd="4" destOrd="0" presId="urn:microsoft.com/office/officeart/2005/8/layout/chevron2"/>
    <dgm:cxn modelId="{90B92598-FA85-4A2C-A16B-BB4A12022931}" type="presParOf" srcId="{3D347C80-1533-4305-AA13-886B790BE70E}" destId="{F975287B-C407-4EBF-A006-C940465465E7}" srcOrd="0" destOrd="0" presId="urn:microsoft.com/office/officeart/2005/8/layout/chevron2"/>
    <dgm:cxn modelId="{79F0808F-F06B-48B9-93B6-87F2EC295B79}" type="presParOf" srcId="{3D347C80-1533-4305-AA13-886B790BE70E}" destId="{8B25DDB9-7EE3-4252-A5BE-D22EF26C2F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F7F34-970D-42A6-8196-4372CA1EE9F5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885C36BB-89A0-42EE-A967-FBE877B62C79}">
      <dgm:prSet phldrT="[Texte]" custT="1"/>
      <dgm:spPr/>
      <dgm:t>
        <a:bodyPr/>
        <a:lstStyle/>
        <a:p>
          <a:r>
            <a:rPr lang="en-GB" sz="1600" noProof="0" smtClean="0"/>
            <a:t>2001</a:t>
          </a:r>
          <a:endParaRPr lang="en-GB" sz="1600" noProof="0"/>
        </a:p>
      </dgm:t>
    </dgm:pt>
    <dgm:pt modelId="{70AB479E-7C1D-41D9-AD8E-9BE33175204C}" type="parTrans" cxnId="{ED7C6A05-123B-4CCF-A4B6-4EE2B44ACFA3}">
      <dgm:prSet/>
      <dgm:spPr/>
      <dgm:t>
        <a:bodyPr/>
        <a:lstStyle/>
        <a:p>
          <a:endParaRPr lang="en-GB" sz="1600" noProof="0"/>
        </a:p>
      </dgm:t>
    </dgm:pt>
    <dgm:pt modelId="{43E5F128-902A-4FE3-9976-FF5E00D4B8B3}" type="sibTrans" cxnId="{ED7C6A05-123B-4CCF-A4B6-4EE2B44ACFA3}">
      <dgm:prSet/>
      <dgm:spPr/>
      <dgm:t>
        <a:bodyPr/>
        <a:lstStyle/>
        <a:p>
          <a:endParaRPr lang="en-GB" sz="1600" noProof="0"/>
        </a:p>
      </dgm:t>
    </dgm:pt>
    <dgm:pt modelId="{A996135F-D5E8-472B-B764-23F7D08C5B1F}">
      <dgm:prSet phldrT="[Texte]" custT="1"/>
      <dgm:spPr/>
      <dgm:t>
        <a:bodyPr/>
        <a:lstStyle/>
        <a:p>
          <a:r>
            <a:rPr lang="en-GB" sz="1600" noProof="0" smtClean="0"/>
            <a:t>2001 : launch of the business cluster policy, bottom-up</a:t>
          </a:r>
          <a:endParaRPr lang="en-GB" sz="1600" noProof="0"/>
        </a:p>
      </dgm:t>
    </dgm:pt>
    <dgm:pt modelId="{E085BA13-0C4D-4F19-AF05-F00CAD580184}" type="parTrans" cxnId="{BDC8FD98-D2D2-4AC9-8B16-61EBE7FDD097}">
      <dgm:prSet/>
      <dgm:spPr/>
      <dgm:t>
        <a:bodyPr/>
        <a:lstStyle/>
        <a:p>
          <a:endParaRPr lang="en-GB" sz="1600" noProof="0"/>
        </a:p>
      </dgm:t>
    </dgm:pt>
    <dgm:pt modelId="{2E592100-D1F9-4C7A-85EB-585FF43AE2F0}" type="sibTrans" cxnId="{BDC8FD98-D2D2-4AC9-8B16-61EBE7FDD097}">
      <dgm:prSet/>
      <dgm:spPr/>
      <dgm:t>
        <a:bodyPr/>
        <a:lstStyle/>
        <a:p>
          <a:endParaRPr lang="en-GB" sz="1600" noProof="0"/>
        </a:p>
      </dgm:t>
    </dgm:pt>
    <dgm:pt modelId="{E40ED697-2041-4F80-8416-B729CF152300}">
      <dgm:prSet phldrT="[Texte]" custT="1"/>
      <dgm:spPr/>
      <dgm:t>
        <a:bodyPr/>
        <a:lstStyle/>
        <a:p>
          <a:r>
            <a:rPr lang="en-GB" sz="1600" noProof="0" smtClean="0"/>
            <a:t>2006</a:t>
          </a:r>
          <a:endParaRPr lang="en-GB" sz="1600" noProof="0"/>
        </a:p>
      </dgm:t>
    </dgm:pt>
    <dgm:pt modelId="{210C320E-6291-4808-B18B-C649CF8609B8}" type="parTrans" cxnId="{59B568B3-1F9C-4F46-81DF-7B9BCAE28E99}">
      <dgm:prSet/>
      <dgm:spPr/>
      <dgm:t>
        <a:bodyPr/>
        <a:lstStyle/>
        <a:p>
          <a:endParaRPr lang="en-GB" sz="1600" noProof="0"/>
        </a:p>
      </dgm:t>
    </dgm:pt>
    <dgm:pt modelId="{7421B22F-7EAD-4244-A3EC-B2697BB0FD19}" type="sibTrans" cxnId="{59B568B3-1F9C-4F46-81DF-7B9BCAE28E99}">
      <dgm:prSet/>
      <dgm:spPr/>
      <dgm:t>
        <a:bodyPr/>
        <a:lstStyle/>
        <a:p>
          <a:endParaRPr lang="en-GB" sz="1600" noProof="0"/>
        </a:p>
      </dgm:t>
    </dgm:pt>
    <dgm:pt modelId="{64A69C5E-0714-41F3-8AA0-13ABCF6D6730}">
      <dgm:prSet phldrT="[Texte]" custT="1"/>
      <dgm:spPr/>
      <dgm:t>
        <a:bodyPr/>
        <a:lstStyle/>
        <a:p>
          <a:r>
            <a:rPr lang="en-GB" sz="1600" noProof="0" dirty="0" smtClean="0"/>
            <a:t>2006-2009 : 1st Marshall Plan (1,6 billion €)</a:t>
          </a:r>
          <a:endParaRPr lang="en-GB" sz="1600" noProof="0" dirty="0"/>
        </a:p>
      </dgm:t>
    </dgm:pt>
    <dgm:pt modelId="{BF8AD73C-C6A2-4B97-8EDE-0B40E150500C}" type="parTrans" cxnId="{9CD4CC41-873C-4258-87D3-3D52EE28AD5F}">
      <dgm:prSet/>
      <dgm:spPr/>
      <dgm:t>
        <a:bodyPr/>
        <a:lstStyle/>
        <a:p>
          <a:endParaRPr lang="en-GB" sz="1600" noProof="0"/>
        </a:p>
      </dgm:t>
    </dgm:pt>
    <dgm:pt modelId="{6F375E0E-9D62-467A-974A-B7A2B81BB002}" type="sibTrans" cxnId="{9CD4CC41-873C-4258-87D3-3D52EE28AD5F}">
      <dgm:prSet/>
      <dgm:spPr/>
      <dgm:t>
        <a:bodyPr/>
        <a:lstStyle/>
        <a:p>
          <a:endParaRPr lang="en-GB" sz="1600" noProof="0"/>
        </a:p>
      </dgm:t>
    </dgm:pt>
    <dgm:pt modelId="{79396EB2-5F82-44A5-999F-05C054AE781F}">
      <dgm:prSet phldrT="[Texte]" custT="1"/>
      <dgm:spPr/>
      <dgm:t>
        <a:bodyPr/>
        <a:lstStyle/>
        <a:p>
          <a:r>
            <a:rPr lang="en-GB" sz="1600" noProof="0" smtClean="0"/>
            <a:t>Launch of the Competitiveness Poles policy, 280 millions € (5 poles created). Mix of top-down and bottom-up approaches</a:t>
          </a:r>
          <a:endParaRPr lang="en-GB" sz="1600" noProof="0"/>
        </a:p>
      </dgm:t>
    </dgm:pt>
    <dgm:pt modelId="{0C7D0920-6D7E-4BE0-9A11-499F78A2AD5E}" type="parTrans" cxnId="{43A31E16-250C-45B0-A4B6-432B8EC7C540}">
      <dgm:prSet/>
      <dgm:spPr/>
      <dgm:t>
        <a:bodyPr/>
        <a:lstStyle/>
        <a:p>
          <a:endParaRPr lang="en-GB" sz="1600" noProof="0"/>
        </a:p>
      </dgm:t>
    </dgm:pt>
    <dgm:pt modelId="{AC10135B-8347-46F0-A334-11DBF4BC9D9B}" type="sibTrans" cxnId="{43A31E16-250C-45B0-A4B6-432B8EC7C540}">
      <dgm:prSet/>
      <dgm:spPr/>
      <dgm:t>
        <a:bodyPr/>
        <a:lstStyle/>
        <a:p>
          <a:endParaRPr lang="en-GB" sz="1600" noProof="0"/>
        </a:p>
      </dgm:t>
    </dgm:pt>
    <dgm:pt modelId="{64C8B410-C85D-4856-8E60-D8FA96765696}">
      <dgm:prSet phldrT="[Texte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1600" noProof="0" smtClean="0"/>
            <a:t>2009</a:t>
          </a:r>
        </a:p>
      </dgm:t>
    </dgm:pt>
    <dgm:pt modelId="{D5156908-AAB4-420C-AD4C-C48514C75E5D}" type="parTrans" cxnId="{BDE9D3EA-3C03-4794-AE6F-CD50D57E3357}">
      <dgm:prSet/>
      <dgm:spPr/>
      <dgm:t>
        <a:bodyPr/>
        <a:lstStyle/>
        <a:p>
          <a:endParaRPr lang="en-GB" sz="1600" noProof="0"/>
        </a:p>
      </dgm:t>
    </dgm:pt>
    <dgm:pt modelId="{DD506587-E8D6-4A5B-9EEC-FC741753A831}" type="sibTrans" cxnId="{BDE9D3EA-3C03-4794-AE6F-CD50D57E3357}">
      <dgm:prSet/>
      <dgm:spPr/>
      <dgm:t>
        <a:bodyPr/>
        <a:lstStyle/>
        <a:p>
          <a:endParaRPr lang="en-GB" sz="1600" noProof="0"/>
        </a:p>
      </dgm:t>
    </dgm:pt>
    <dgm:pt modelId="{A0C109F6-2CB8-42ED-AEEB-D67AF88F91D4}">
      <dgm:prSet phldrT="[Texte]" custT="1"/>
      <dgm:spPr/>
      <dgm:t>
        <a:bodyPr/>
        <a:lstStyle/>
        <a:p>
          <a:r>
            <a:rPr lang="en-GB" sz="1600" noProof="0" smtClean="0"/>
            <a:t>2015</a:t>
          </a:r>
        </a:p>
      </dgm:t>
    </dgm:pt>
    <dgm:pt modelId="{DF7EE60C-0CFA-4E45-BDF1-DC4AE1471BBD}" type="parTrans" cxnId="{1901D977-7CCF-44F8-B1BC-0E59ECC3412F}">
      <dgm:prSet/>
      <dgm:spPr/>
      <dgm:t>
        <a:bodyPr/>
        <a:lstStyle/>
        <a:p>
          <a:endParaRPr lang="en-GB" sz="1600" noProof="0"/>
        </a:p>
      </dgm:t>
    </dgm:pt>
    <dgm:pt modelId="{679C40C1-C9B5-40BA-BD69-32ED1B5BC270}" type="sibTrans" cxnId="{1901D977-7CCF-44F8-B1BC-0E59ECC3412F}">
      <dgm:prSet/>
      <dgm:spPr/>
      <dgm:t>
        <a:bodyPr/>
        <a:lstStyle/>
        <a:p>
          <a:endParaRPr lang="en-GB" sz="1600" noProof="0"/>
        </a:p>
      </dgm:t>
    </dgm:pt>
    <dgm:pt modelId="{ADBE735D-0D60-4BDD-9D85-D370972A8A7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600" noProof="0" dirty="0" smtClean="0"/>
            <a:t>2009-2014 : Marshall Plan 2.Green (2,75 billion €)</a:t>
          </a:r>
          <a:endParaRPr lang="en-GB" sz="1600" noProof="0" dirty="0"/>
        </a:p>
      </dgm:t>
    </dgm:pt>
    <dgm:pt modelId="{34A6423B-3493-4BD6-91B8-64298239EBAE}" type="parTrans" cxnId="{A189B92F-2BCF-4F00-9781-8B31D091B51D}">
      <dgm:prSet/>
      <dgm:spPr/>
      <dgm:t>
        <a:bodyPr/>
        <a:lstStyle/>
        <a:p>
          <a:endParaRPr lang="en-GB" sz="1600" noProof="0"/>
        </a:p>
      </dgm:t>
    </dgm:pt>
    <dgm:pt modelId="{EEEAAF0B-50EA-4236-B0FE-99DC85915582}" type="sibTrans" cxnId="{A189B92F-2BCF-4F00-9781-8B31D091B51D}">
      <dgm:prSet/>
      <dgm:spPr/>
      <dgm:t>
        <a:bodyPr/>
        <a:lstStyle/>
        <a:p>
          <a:endParaRPr lang="en-GB" sz="1600" noProof="0"/>
        </a:p>
      </dgm:t>
    </dgm:pt>
    <dgm:pt modelId="{221F31A4-0D73-49B7-BE4E-0D598E8ED96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600" noProof="0" smtClean="0"/>
            <a:t>Pursuing and deepening the competitiveness Poles policy, 388 millions € – Creation of a 6th Pole (Green chemistry)</a:t>
          </a:r>
          <a:endParaRPr lang="en-GB" sz="1600" noProof="0"/>
        </a:p>
      </dgm:t>
    </dgm:pt>
    <dgm:pt modelId="{22CF0702-0A26-4071-8BD5-67FA5EB4CE3E}" type="parTrans" cxnId="{BAF80CE7-C9EF-4B5D-9122-714EF82FE51A}">
      <dgm:prSet/>
      <dgm:spPr/>
      <dgm:t>
        <a:bodyPr/>
        <a:lstStyle/>
        <a:p>
          <a:endParaRPr lang="en-GB" sz="1600" noProof="0"/>
        </a:p>
      </dgm:t>
    </dgm:pt>
    <dgm:pt modelId="{126B6F3F-B478-44E8-99EA-4FEA92D6811F}" type="sibTrans" cxnId="{BAF80CE7-C9EF-4B5D-9122-714EF82FE51A}">
      <dgm:prSet/>
      <dgm:spPr/>
      <dgm:t>
        <a:bodyPr/>
        <a:lstStyle/>
        <a:p>
          <a:endParaRPr lang="en-GB" sz="1600" noProof="0"/>
        </a:p>
      </dgm:t>
    </dgm:pt>
    <dgm:pt modelId="{D93F00C9-48F1-444A-924A-6E47926C5E10}">
      <dgm:prSet phldrT="[Texte]" custT="1"/>
      <dgm:spPr/>
      <dgm:t>
        <a:bodyPr/>
        <a:lstStyle/>
        <a:p>
          <a:r>
            <a:rPr lang="en-GB" sz="1600" noProof="0" dirty="0" smtClean="0"/>
            <a:t>2015-2019 : Marshall Plan 4.0 </a:t>
          </a:r>
          <a:r>
            <a:rPr lang="en-GB" sz="1600" noProof="0" dirty="0" smtClean="0"/>
            <a:t>(Human capital, Industrial and innovation policy, Attractiveness, Energy and circular economy, Digital economy)</a:t>
          </a:r>
          <a:endParaRPr lang="en-GB" sz="1600" noProof="0" dirty="0"/>
        </a:p>
      </dgm:t>
    </dgm:pt>
    <dgm:pt modelId="{4F920D9D-F444-4847-87E8-776E68BB0DFD}" type="parTrans" cxnId="{AE9F2F5E-0994-4110-BD4A-B7D2833AB35F}">
      <dgm:prSet/>
      <dgm:spPr/>
      <dgm:t>
        <a:bodyPr/>
        <a:lstStyle/>
        <a:p>
          <a:endParaRPr lang="en-GB" noProof="0"/>
        </a:p>
      </dgm:t>
    </dgm:pt>
    <dgm:pt modelId="{01FA009E-9A96-49CC-8102-B4639277A743}" type="sibTrans" cxnId="{AE9F2F5E-0994-4110-BD4A-B7D2833AB35F}">
      <dgm:prSet/>
      <dgm:spPr/>
      <dgm:t>
        <a:bodyPr/>
        <a:lstStyle/>
        <a:p>
          <a:endParaRPr lang="en-GB" noProof="0"/>
        </a:p>
      </dgm:t>
    </dgm:pt>
    <dgm:pt modelId="{74A6A1FA-8129-46BC-9651-B6B782E7F7A8}">
      <dgm:prSet phldrT="[Texte]" custT="1"/>
      <dgm:spPr/>
      <dgm:t>
        <a:bodyPr/>
        <a:lstStyle/>
        <a:p>
          <a:r>
            <a:rPr lang="en-GB" sz="1600" noProof="0" dirty="0" smtClean="0">
              <a:sym typeface="Wingdings"/>
            </a:rPr>
            <a:t> Axis II: </a:t>
          </a:r>
          <a:r>
            <a:rPr lang="en-GB" sz="1600" noProof="0" dirty="0" smtClean="0"/>
            <a:t>Deepening </a:t>
          </a:r>
          <a:r>
            <a:rPr lang="en-GB" sz="1600" noProof="0" dirty="0" smtClean="0"/>
            <a:t>of S3 through Competitiveness Poles (316 millions €</a:t>
          </a:r>
          <a:r>
            <a:rPr lang="en-GB" sz="1600" noProof="0" dirty="0" smtClean="0"/>
            <a:t>), new RDI Strategy, </a:t>
          </a:r>
          <a:r>
            <a:rPr lang="en-GB" sz="1600" noProof="0" dirty="0" err="1" smtClean="0"/>
            <a:t>suppport</a:t>
          </a:r>
          <a:r>
            <a:rPr lang="en-GB" sz="1600" noProof="0" dirty="0" smtClean="0"/>
            <a:t> to growth of enterprises</a:t>
          </a:r>
          <a:endParaRPr lang="en-GB" sz="1600" noProof="0" dirty="0"/>
        </a:p>
      </dgm:t>
    </dgm:pt>
    <dgm:pt modelId="{B8C64419-F660-4A13-8A10-C8B3D7E2183B}" type="parTrans" cxnId="{DE7E5BEA-A9F4-4116-B6A2-B3E1C9D55326}">
      <dgm:prSet/>
      <dgm:spPr/>
      <dgm:t>
        <a:bodyPr/>
        <a:lstStyle/>
        <a:p>
          <a:endParaRPr lang="en-GB" noProof="0"/>
        </a:p>
      </dgm:t>
    </dgm:pt>
    <dgm:pt modelId="{77B5E0AD-FB95-4AA6-9597-BA84F46CF6E7}" type="sibTrans" cxnId="{DE7E5BEA-A9F4-4116-B6A2-B3E1C9D55326}">
      <dgm:prSet/>
      <dgm:spPr/>
      <dgm:t>
        <a:bodyPr/>
        <a:lstStyle/>
        <a:p>
          <a:endParaRPr lang="en-GB" noProof="0"/>
        </a:p>
      </dgm:t>
    </dgm:pt>
    <dgm:pt modelId="{99CDE7BB-198D-4269-9A74-1B215D093704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600" noProof="0" smtClean="0"/>
            <a:t>Pluriannual research strategy</a:t>
          </a:r>
          <a:endParaRPr lang="en-GB" sz="1600" noProof="0"/>
        </a:p>
      </dgm:t>
    </dgm:pt>
    <dgm:pt modelId="{95726F30-6008-4C50-AECD-0B008F09CEFB}" type="parTrans" cxnId="{816EAFD9-5F9A-43AE-961A-8A699589D77A}">
      <dgm:prSet/>
      <dgm:spPr/>
      <dgm:t>
        <a:bodyPr/>
        <a:lstStyle/>
        <a:p>
          <a:endParaRPr lang="en-GB" noProof="0"/>
        </a:p>
      </dgm:t>
    </dgm:pt>
    <dgm:pt modelId="{C1C1A2C8-472D-4D47-9045-66D63FC61083}" type="sibTrans" cxnId="{816EAFD9-5F9A-43AE-961A-8A699589D77A}">
      <dgm:prSet/>
      <dgm:spPr/>
      <dgm:t>
        <a:bodyPr/>
        <a:lstStyle/>
        <a:p>
          <a:endParaRPr lang="en-GB" noProof="0"/>
        </a:p>
      </dgm:t>
    </dgm:pt>
    <dgm:pt modelId="{CCB1B0E8-878D-40D0-86F2-D24A5E00F413}" type="pres">
      <dgm:prSet presAssocID="{6DCF7F34-970D-42A6-8196-4372CA1EE9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88B6E285-B21C-4A65-A54A-19BAF1FB7640}" type="pres">
      <dgm:prSet presAssocID="{885C36BB-89A0-42EE-A967-FBE877B62C79}" presName="composite" presStyleCnt="0"/>
      <dgm:spPr/>
    </dgm:pt>
    <dgm:pt modelId="{C1741BED-A919-4454-823F-E07BDDA2B42C}" type="pres">
      <dgm:prSet presAssocID="{885C36BB-89A0-42EE-A967-FBE877B62C7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40A47A8-B608-4138-9A05-6C6638CFCB9F}" type="pres">
      <dgm:prSet presAssocID="{885C36BB-89A0-42EE-A967-FBE877B62C7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250341-FEE7-4FC3-BDFF-34710DAED964}" type="pres">
      <dgm:prSet presAssocID="{43E5F128-902A-4FE3-9976-FF5E00D4B8B3}" presName="sp" presStyleCnt="0"/>
      <dgm:spPr/>
    </dgm:pt>
    <dgm:pt modelId="{88F8096B-58F7-4522-97B9-CDA22F535F7A}" type="pres">
      <dgm:prSet presAssocID="{E40ED697-2041-4F80-8416-B729CF152300}" presName="composite" presStyleCnt="0"/>
      <dgm:spPr/>
    </dgm:pt>
    <dgm:pt modelId="{9A9AA9E0-0ADA-4A44-8DCA-9E2274C39AE4}" type="pres">
      <dgm:prSet presAssocID="{E40ED697-2041-4F80-8416-B729CF15230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23CFAB2-40D0-4BB7-BC30-BC73C373D638}" type="pres">
      <dgm:prSet presAssocID="{E40ED697-2041-4F80-8416-B729CF15230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CB2DBC7-7823-432D-8402-26BE828D0F80}" type="pres">
      <dgm:prSet presAssocID="{7421B22F-7EAD-4244-A3EC-B2697BB0FD19}" presName="sp" presStyleCnt="0"/>
      <dgm:spPr/>
    </dgm:pt>
    <dgm:pt modelId="{E74C71CF-01CF-437D-8306-B33BE4F884E3}" type="pres">
      <dgm:prSet presAssocID="{64C8B410-C85D-4856-8E60-D8FA96765696}" presName="composite" presStyleCnt="0"/>
      <dgm:spPr/>
    </dgm:pt>
    <dgm:pt modelId="{57ACCC3C-5E36-42DA-9DC2-0D61B636B6D3}" type="pres">
      <dgm:prSet presAssocID="{64C8B410-C85D-4856-8E60-D8FA9676569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EA72CC-E400-4E57-9105-AE316F6120D5}" type="pres">
      <dgm:prSet presAssocID="{64C8B410-C85D-4856-8E60-D8FA96765696}" presName="descendantText" presStyleLbl="alignAcc1" presStyleIdx="2" presStyleCnt="4" custScaleY="14062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7022600-4265-41E8-A9A2-70BB92AE496A}" type="pres">
      <dgm:prSet presAssocID="{DD506587-E8D6-4A5B-9EEC-FC741753A831}" presName="sp" presStyleCnt="0"/>
      <dgm:spPr/>
    </dgm:pt>
    <dgm:pt modelId="{7853B085-5BC4-41EE-B4CA-8F5D411B27C3}" type="pres">
      <dgm:prSet presAssocID="{A0C109F6-2CB8-42ED-AEEB-D67AF88F91D4}" presName="composite" presStyleCnt="0"/>
      <dgm:spPr/>
    </dgm:pt>
    <dgm:pt modelId="{E135045A-1C3E-4CC6-A9D9-22A207465DA3}" type="pres">
      <dgm:prSet presAssocID="{A0C109F6-2CB8-42ED-AEEB-D67AF88F91D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DA74C3B-C9F6-40EE-9E4B-8606143ACE83}" type="pres">
      <dgm:prSet presAssocID="{A0C109F6-2CB8-42ED-AEEB-D67AF88F91D4}" presName="descendantText" presStyleLbl="alignAcc1" presStyleIdx="3" presStyleCnt="4" custScaleY="145608" custLinFactNeighborX="377" custLinFactNeighborY="1704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BAF80CE7-C9EF-4B5D-9122-714EF82FE51A}" srcId="{64C8B410-C85D-4856-8E60-D8FA96765696}" destId="{221F31A4-0D73-49B7-BE4E-0D598E8ED961}" srcOrd="1" destOrd="0" parTransId="{22CF0702-0A26-4071-8BD5-67FA5EB4CE3E}" sibTransId="{126B6F3F-B478-44E8-99EA-4FEA92D6811F}"/>
    <dgm:cxn modelId="{625447BC-158A-459F-A01D-27398D0B139B}" type="presOf" srcId="{D93F00C9-48F1-444A-924A-6E47926C5E10}" destId="{5DA74C3B-C9F6-40EE-9E4B-8606143ACE83}" srcOrd="0" destOrd="0" presId="urn:microsoft.com/office/officeart/2005/8/layout/chevron2"/>
    <dgm:cxn modelId="{1901D977-7CCF-44F8-B1BC-0E59ECC3412F}" srcId="{6DCF7F34-970D-42A6-8196-4372CA1EE9F5}" destId="{A0C109F6-2CB8-42ED-AEEB-D67AF88F91D4}" srcOrd="3" destOrd="0" parTransId="{DF7EE60C-0CFA-4E45-BDF1-DC4AE1471BBD}" sibTransId="{679C40C1-C9B5-40BA-BD69-32ED1B5BC270}"/>
    <dgm:cxn modelId="{529D0670-E2D0-48FE-A584-86DE243F113A}" type="presOf" srcId="{64C8B410-C85D-4856-8E60-D8FA96765696}" destId="{57ACCC3C-5E36-42DA-9DC2-0D61B636B6D3}" srcOrd="0" destOrd="0" presId="urn:microsoft.com/office/officeart/2005/8/layout/chevron2"/>
    <dgm:cxn modelId="{95B7D16F-37B4-4A1D-A0A1-59F7C840914F}" type="presOf" srcId="{64A69C5E-0714-41F3-8AA0-13ABCF6D6730}" destId="{E23CFAB2-40D0-4BB7-BC30-BC73C373D638}" srcOrd="0" destOrd="0" presId="urn:microsoft.com/office/officeart/2005/8/layout/chevron2"/>
    <dgm:cxn modelId="{F6DEFC5D-C417-4F73-BC26-C1B9946AA0F2}" type="presOf" srcId="{79396EB2-5F82-44A5-999F-05C054AE781F}" destId="{E23CFAB2-40D0-4BB7-BC30-BC73C373D638}" srcOrd="0" destOrd="1" presId="urn:microsoft.com/office/officeart/2005/8/layout/chevron2"/>
    <dgm:cxn modelId="{BDE9D3EA-3C03-4794-AE6F-CD50D57E3357}" srcId="{6DCF7F34-970D-42A6-8196-4372CA1EE9F5}" destId="{64C8B410-C85D-4856-8E60-D8FA96765696}" srcOrd="2" destOrd="0" parTransId="{D5156908-AAB4-420C-AD4C-C48514C75E5D}" sibTransId="{DD506587-E8D6-4A5B-9EEC-FC741753A831}"/>
    <dgm:cxn modelId="{A189B92F-2BCF-4F00-9781-8B31D091B51D}" srcId="{64C8B410-C85D-4856-8E60-D8FA96765696}" destId="{ADBE735D-0D60-4BDD-9D85-D370972A8A70}" srcOrd="0" destOrd="0" parTransId="{34A6423B-3493-4BD6-91B8-64298239EBAE}" sibTransId="{EEEAAF0B-50EA-4236-B0FE-99DC85915582}"/>
    <dgm:cxn modelId="{9CD4CC41-873C-4258-87D3-3D52EE28AD5F}" srcId="{E40ED697-2041-4F80-8416-B729CF152300}" destId="{64A69C5E-0714-41F3-8AA0-13ABCF6D6730}" srcOrd="0" destOrd="0" parTransId="{BF8AD73C-C6A2-4B97-8EDE-0B40E150500C}" sibTransId="{6F375E0E-9D62-467A-974A-B7A2B81BB002}"/>
    <dgm:cxn modelId="{589AFD70-7134-464A-A435-014A1DD31250}" type="presOf" srcId="{A0C109F6-2CB8-42ED-AEEB-D67AF88F91D4}" destId="{E135045A-1C3E-4CC6-A9D9-22A207465DA3}" srcOrd="0" destOrd="0" presId="urn:microsoft.com/office/officeart/2005/8/layout/chevron2"/>
    <dgm:cxn modelId="{45B4B538-C151-4CB7-A94B-A4DBF08D294F}" type="presOf" srcId="{E40ED697-2041-4F80-8416-B729CF152300}" destId="{9A9AA9E0-0ADA-4A44-8DCA-9E2274C39AE4}" srcOrd="0" destOrd="0" presId="urn:microsoft.com/office/officeart/2005/8/layout/chevron2"/>
    <dgm:cxn modelId="{AE9F2F5E-0994-4110-BD4A-B7D2833AB35F}" srcId="{A0C109F6-2CB8-42ED-AEEB-D67AF88F91D4}" destId="{D93F00C9-48F1-444A-924A-6E47926C5E10}" srcOrd="0" destOrd="0" parTransId="{4F920D9D-F444-4847-87E8-776E68BB0DFD}" sibTransId="{01FA009E-9A96-49CC-8102-B4639277A743}"/>
    <dgm:cxn modelId="{43A31E16-250C-45B0-A4B6-432B8EC7C540}" srcId="{E40ED697-2041-4F80-8416-B729CF152300}" destId="{79396EB2-5F82-44A5-999F-05C054AE781F}" srcOrd="1" destOrd="0" parTransId="{0C7D0920-6D7E-4BE0-9A11-499F78A2AD5E}" sibTransId="{AC10135B-8347-46F0-A334-11DBF4BC9D9B}"/>
    <dgm:cxn modelId="{734025BD-5D70-4A97-83DA-D06F06970FB0}" type="presOf" srcId="{74A6A1FA-8129-46BC-9651-B6B782E7F7A8}" destId="{5DA74C3B-C9F6-40EE-9E4B-8606143ACE83}" srcOrd="0" destOrd="1" presId="urn:microsoft.com/office/officeart/2005/8/layout/chevron2"/>
    <dgm:cxn modelId="{4432AB8C-BF9B-4D32-82E4-91F7FECB7954}" type="presOf" srcId="{ADBE735D-0D60-4BDD-9D85-D370972A8A70}" destId="{E9EA72CC-E400-4E57-9105-AE316F6120D5}" srcOrd="0" destOrd="0" presId="urn:microsoft.com/office/officeart/2005/8/layout/chevron2"/>
    <dgm:cxn modelId="{816EAFD9-5F9A-43AE-961A-8A699589D77A}" srcId="{64C8B410-C85D-4856-8E60-D8FA96765696}" destId="{99CDE7BB-198D-4269-9A74-1B215D093704}" srcOrd="2" destOrd="0" parTransId="{95726F30-6008-4C50-AECD-0B008F09CEFB}" sibTransId="{C1C1A2C8-472D-4D47-9045-66D63FC61083}"/>
    <dgm:cxn modelId="{68A3A1FF-1A61-4B0E-A91C-FD67FD8F942B}" type="presOf" srcId="{6DCF7F34-970D-42A6-8196-4372CA1EE9F5}" destId="{CCB1B0E8-878D-40D0-86F2-D24A5E00F413}" srcOrd="0" destOrd="0" presId="urn:microsoft.com/office/officeart/2005/8/layout/chevron2"/>
    <dgm:cxn modelId="{E9D57599-78E0-4A79-91DD-03008E170234}" type="presOf" srcId="{99CDE7BB-198D-4269-9A74-1B215D093704}" destId="{E9EA72CC-E400-4E57-9105-AE316F6120D5}" srcOrd="0" destOrd="2" presId="urn:microsoft.com/office/officeart/2005/8/layout/chevron2"/>
    <dgm:cxn modelId="{4B6988D5-4DDC-4EFB-8C7B-7671575A7A26}" type="presOf" srcId="{221F31A4-0D73-49B7-BE4E-0D598E8ED961}" destId="{E9EA72CC-E400-4E57-9105-AE316F6120D5}" srcOrd="0" destOrd="1" presId="urn:microsoft.com/office/officeart/2005/8/layout/chevron2"/>
    <dgm:cxn modelId="{4FECD9B8-AF35-4A6D-87B2-0372EAD6D35B}" type="presOf" srcId="{885C36BB-89A0-42EE-A967-FBE877B62C79}" destId="{C1741BED-A919-4454-823F-E07BDDA2B42C}" srcOrd="0" destOrd="0" presId="urn:microsoft.com/office/officeart/2005/8/layout/chevron2"/>
    <dgm:cxn modelId="{DE7E5BEA-A9F4-4116-B6A2-B3E1C9D55326}" srcId="{A0C109F6-2CB8-42ED-AEEB-D67AF88F91D4}" destId="{74A6A1FA-8129-46BC-9651-B6B782E7F7A8}" srcOrd="1" destOrd="0" parTransId="{B8C64419-F660-4A13-8A10-C8B3D7E2183B}" sibTransId="{77B5E0AD-FB95-4AA6-9597-BA84F46CF6E7}"/>
    <dgm:cxn modelId="{F620D859-0869-48D7-84A6-D0F7F6089F48}" type="presOf" srcId="{A996135F-D5E8-472B-B764-23F7D08C5B1F}" destId="{840A47A8-B608-4138-9A05-6C6638CFCB9F}" srcOrd="0" destOrd="0" presId="urn:microsoft.com/office/officeart/2005/8/layout/chevron2"/>
    <dgm:cxn modelId="{ED7C6A05-123B-4CCF-A4B6-4EE2B44ACFA3}" srcId="{6DCF7F34-970D-42A6-8196-4372CA1EE9F5}" destId="{885C36BB-89A0-42EE-A967-FBE877B62C79}" srcOrd="0" destOrd="0" parTransId="{70AB479E-7C1D-41D9-AD8E-9BE33175204C}" sibTransId="{43E5F128-902A-4FE3-9976-FF5E00D4B8B3}"/>
    <dgm:cxn modelId="{59B568B3-1F9C-4F46-81DF-7B9BCAE28E99}" srcId="{6DCF7F34-970D-42A6-8196-4372CA1EE9F5}" destId="{E40ED697-2041-4F80-8416-B729CF152300}" srcOrd="1" destOrd="0" parTransId="{210C320E-6291-4808-B18B-C649CF8609B8}" sibTransId="{7421B22F-7EAD-4244-A3EC-B2697BB0FD19}"/>
    <dgm:cxn modelId="{BDC8FD98-D2D2-4AC9-8B16-61EBE7FDD097}" srcId="{885C36BB-89A0-42EE-A967-FBE877B62C79}" destId="{A996135F-D5E8-472B-B764-23F7D08C5B1F}" srcOrd="0" destOrd="0" parTransId="{E085BA13-0C4D-4F19-AF05-F00CAD580184}" sibTransId="{2E592100-D1F9-4C7A-85EB-585FF43AE2F0}"/>
    <dgm:cxn modelId="{7E8E522A-2C4C-42F7-8B62-D474EEBD526C}" type="presParOf" srcId="{CCB1B0E8-878D-40D0-86F2-D24A5E00F413}" destId="{88B6E285-B21C-4A65-A54A-19BAF1FB7640}" srcOrd="0" destOrd="0" presId="urn:microsoft.com/office/officeart/2005/8/layout/chevron2"/>
    <dgm:cxn modelId="{FA3D1448-8DC8-4221-9E7C-9B412AD34BD1}" type="presParOf" srcId="{88B6E285-B21C-4A65-A54A-19BAF1FB7640}" destId="{C1741BED-A919-4454-823F-E07BDDA2B42C}" srcOrd="0" destOrd="0" presId="urn:microsoft.com/office/officeart/2005/8/layout/chevron2"/>
    <dgm:cxn modelId="{1858F46E-3AF3-4096-908C-0DDA272963DD}" type="presParOf" srcId="{88B6E285-B21C-4A65-A54A-19BAF1FB7640}" destId="{840A47A8-B608-4138-9A05-6C6638CFCB9F}" srcOrd="1" destOrd="0" presId="urn:microsoft.com/office/officeart/2005/8/layout/chevron2"/>
    <dgm:cxn modelId="{DDF83FCE-EA8E-44BC-9856-76F52EE26F67}" type="presParOf" srcId="{CCB1B0E8-878D-40D0-86F2-D24A5E00F413}" destId="{BD250341-FEE7-4FC3-BDFF-34710DAED964}" srcOrd="1" destOrd="0" presId="urn:microsoft.com/office/officeart/2005/8/layout/chevron2"/>
    <dgm:cxn modelId="{3D4336E6-97D2-4BE5-BC06-F486AEED7E9D}" type="presParOf" srcId="{CCB1B0E8-878D-40D0-86F2-D24A5E00F413}" destId="{88F8096B-58F7-4522-97B9-CDA22F535F7A}" srcOrd="2" destOrd="0" presId="urn:microsoft.com/office/officeart/2005/8/layout/chevron2"/>
    <dgm:cxn modelId="{92B199AE-A736-4A03-819B-F328922C0AF6}" type="presParOf" srcId="{88F8096B-58F7-4522-97B9-CDA22F535F7A}" destId="{9A9AA9E0-0ADA-4A44-8DCA-9E2274C39AE4}" srcOrd="0" destOrd="0" presId="urn:microsoft.com/office/officeart/2005/8/layout/chevron2"/>
    <dgm:cxn modelId="{E2AE78BB-A0C0-4548-B92C-F2A60B49EA3D}" type="presParOf" srcId="{88F8096B-58F7-4522-97B9-CDA22F535F7A}" destId="{E23CFAB2-40D0-4BB7-BC30-BC73C373D638}" srcOrd="1" destOrd="0" presId="urn:microsoft.com/office/officeart/2005/8/layout/chevron2"/>
    <dgm:cxn modelId="{98FBD20F-EBED-4915-8104-D39F736A6B8E}" type="presParOf" srcId="{CCB1B0E8-878D-40D0-86F2-D24A5E00F413}" destId="{8CB2DBC7-7823-432D-8402-26BE828D0F80}" srcOrd="3" destOrd="0" presId="urn:microsoft.com/office/officeart/2005/8/layout/chevron2"/>
    <dgm:cxn modelId="{9FE98882-63FA-4FBA-B5AB-E07F09AE9D28}" type="presParOf" srcId="{CCB1B0E8-878D-40D0-86F2-D24A5E00F413}" destId="{E74C71CF-01CF-437D-8306-B33BE4F884E3}" srcOrd="4" destOrd="0" presId="urn:microsoft.com/office/officeart/2005/8/layout/chevron2"/>
    <dgm:cxn modelId="{F8FDCF99-B03C-470E-8A69-D0A05713EC2F}" type="presParOf" srcId="{E74C71CF-01CF-437D-8306-B33BE4F884E3}" destId="{57ACCC3C-5E36-42DA-9DC2-0D61B636B6D3}" srcOrd="0" destOrd="0" presId="urn:microsoft.com/office/officeart/2005/8/layout/chevron2"/>
    <dgm:cxn modelId="{39B996F3-6C2B-42BE-AE73-5061FD968882}" type="presParOf" srcId="{E74C71CF-01CF-437D-8306-B33BE4F884E3}" destId="{E9EA72CC-E400-4E57-9105-AE316F6120D5}" srcOrd="1" destOrd="0" presId="urn:microsoft.com/office/officeart/2005/8/layout/chevron2"/>
    <dgm:cxn modelId="{730951E3-2ED5-400C-AEE2-D8B58F9E62F1}" type="presParOf" srcId="{CCB1B0E8-878D-40D0-86F2-D24A5E00F413}" destId="{07022600-4265-41E8-A9A2-70BB92AE496A}" srcOrd="5" destOrd="0" presId="urn:microsoft.com/office/officeart/2005/8/layout/chevron2"/>
    <dgm:cxn modelId="{025EF3DE-7ED5-4266-950D-8358519BEE93}" type="presParOf" srcId="{CCB1B0E8-878D-40D0-86F2-D24A5E00F413}" destId="{7853B085-5BC4-41EE-B4CA-8F5D411B27C3}" srcOrd="6" destOrd="0" presId="urn:microsoft.com/office/officeart/2005/8/layout/chevron2"/>
    <dgm:cxn modelId="{3EB1646F-4AAB-4AB8-A064-54163A9A275F}" type="presParOf" srcId="{7853B085-5BC4-41EE-B4CA-8F5D411B27C3}" destId="{E135045A-1C3E-4CC6-A9D9-22A207465DA3}" srcOrd="0" destOrd="0" presId="urn:microsoft.com/office/officeart/2005/8/layout/chevron2"/>
    <dgm:cxn modelId="{35095CB9-0C08-45CF-AA3C-DAAA831CE4D0}" type="presParOf" srcId="{7853B085-5BC4-41EE-B4CA-8F5D411B27C3}" destId="{5DA74C3B-C9F6-40EE-9E4B-8606143ACE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30FDE-3AFE-4AEA-B9DE-3D22796B956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06FE7203-42F9-433C-8ED1-B98E0B8A1240}">
      <dgm:prSet phldrT="[Texte]" custT="1"/>
      <dgm:spPr/>
      <dgm:t>
        <a:bodyPr/>
        <a:lstStyle/>
        <a:p>
          <a:r>
            <a:rPr lang="en-GB" sz="1050" noProof="0" smtClean="0"/>
            <a:t>Competitiveness Poles </a:t>
          </a:r>
          <a:endParaRPr lang="en-GB" sz="1050" noProof="0"/>
        </a:p>
      </dgm:t>
    </dgm:pt>
    <dgm:pt modelId="{AD8C771D-0128-4512-9A10-A6CC7A2F8E8F}" type="parTrans" cxnId="{D1F5A09D-FC1C-4E2B-A4C8-66456A4BA705}">
      <dgm:prSet/>
      <dgm:spPr/>
      <dgm:t>
        <a:bodyPr/>
        <a:lstStyle/>
        <a:p>
          <a:endParaRPr lang="en-GB" sz="1050" noProof="0"/>
        </a:p>
      </dgm:t>
    </dgm:pt>
    <dgm:pt modelId="{0F84134A-07ED-43DA-9EC1-077E8FCFCBD8}" type="sibTrans" cxnId="{D1F5A09D-FC1C-4E2B-A4C8-66456A4BA705}">
      <dgm:prSet/>
      <dgm:spPr/>
      <dgm:t>
        <a:bodyPr/>
        <a:lstStyle/>
        <a:p>
          <a:endParaRPr lang="en-GB" sz="1050" noProof="0"/>
        </a:p>
      </dgm:t>
    </dgm:pt>
    <dgm:pt modelId="{E8E422A4-0A19-40DC-84DD-7D0F36B5D232}">
      <dgm:prSet phldrT="[Texte]" custT="1"/>
      <dgm:spPr/>
      <dgm:t>
        <a:bodyPr/>
        <a:lstStyle/>
        <a:p>
          <a:r>
            <a:rPr lang="en-GB" sz="1050" noProof="0" smtClean="0"/>
            <a:t>Innovation, ICT, KET</a:t>
          </a:r>
          <a:endParaRPr lang="en-GB" sz="1050" noProof="0"/>
        </a:p>
      </dgm:t>
    </dgm:pt>
    <dgm:pt modelId="{06E635E2-E844-4DF3-A62E-07036DD85A8C}" type="parTrans" cxnId="{9DCEA2DA-D864-4D22-9795-EB2F8EE2AE46}">
      <dgm:prSet/>
      <dgm:spPr/>
      <dgm:t>
        <a:bodyPr/>
        <a:lstStyle/>
        <a:p>
          <a:endParaRPr lang="en-GB" sz="1050" noProof="0"/>
        </a:p>
      </dgm:t>
    </dgm:pt>
    <dgm:pt modelId="{3B4385DE-6121-4D81-BC85-FFD3C5474B64}" type="sibTrans" cxnId="{9DCEA2DA-D864-4D22-9795-EB2F8EE2AE46}">
      <dgm:prSet/>
      <dgm:spPr/>
      <dgm:t>
        <a:bodyPr/>
        <a:lstStyle/>
        <a:p>
          <a:endParaRPr lang="en-GB" sz="1050" noProof="0"/>
        </a:p>
      </dgm:t>
    </dgm:pt>
    <dgm:pt modelId="{A9FDA393-4834-4641-BF38-5C942B81DCE3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050" noProof="0" smtClean="0"/>
            <a:t>Internation-alisation, Europe</a:t>
          </a:r>
          <a:endParaRPr lang="en-GB" sz="1050" noProof="0"/>
        </a:p>
      </dgm:t>
    </dgm:pt>
    <dgm:pt modelId="{9BA12B6D-85F3-41F9-AF2C-71DDF5994E9E}" type="parTrans" cxnId="{4149A22E-5CF4-448B-95F4-D98494C6DBE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GB" sz="1050" noProof="0"/>
        </a:p>
      </dgm:t>
    </dgm:pt>
    <dgm:pt modelId="{06B19A9A-2221-40C7-A00F-956D2450FE42}" type="sibTrans" cxnId="{4149A22E-5CF4-448B-95F4-D98494C6DBE9}">
      <dgm:prSet/>
      <dgm:spPr/>
      <dgm:t>
        <a:bodyPr/>
        <a:lstStyle/>
        <a:p>
          <a:endParaRPr lang="en-GB" sz="1050" noProof="0"/>
        </a:p>
      </dgm:t>
    </dgm:pt>
    <dgm:pt modelId="{30F56A8B-4075-48A6-BE91-005E775F519A}">
      <dgm:prSet phldrT="[Texte]" custT="1"/>
      <dgm:spPr/>
      <dgm:t>
        <a:bodyPr/>
        <a:lstStyle/>
        <a:p>
          <a:r>
            <a:rPr lang="en-GB" sz="1050" noProof="0" smtClean="0"/>
            <a:t>Resource efficiency</a:t>
          </a:r>
          <a:endParaRPr lang="en-GB" sz="1050" noProof="0"/>
        </a:p>
      </dgm:t>
    </dgm:pt>
    <dgm:pt modelId="{1C66408B-D648-4ABA-93AB-C02C7A94B9EB}" type="parTrans" cxnId="{980C7411-568B-462B-897F-CE2784EFAC20}">
      <dgm:prSet/>
      <dgm:spPr/>
      <dgm:t>
        <a:bodyPr/>
        <a:lstStyle/>
        <a:p>
          <a:endParaRPr lang="en-GB" sz="1050" noProof="0"/>
        </a:p>
      </dgm:t>
    </dgm:pt>
    <dgm:pt modelId="{5D2DA2FE-21E9-458B-8AB3-7B15566CF685}" type="sibTrans" cxnId="{980C7411-568B-462B-897F-CE2784EFAC20}">
      <dgm:prSet/>
      <dgm:spPr/>
      <dgm:t>
        <a:bodyPr/>
        <a:lstStyle/>
        <a:p>
          <a:endParaRPr lang="en-GB" sz="1050" noProof="0"/>
        </a:p>
      </dgm:t>
    </dgm:pt>
    <dgm:pt modelId="{E5948634-44A8-4CD5-9860-5EEDF61359B7}">
      <dgm:prSet phldrT="[Texte]" custT="1"/>
      <dgm:spPr/>
      <dgm:t>
        <a:bodyPr/>
        <a:lstStyle/>
        <a:p>
          <a:r>
            <a:rPr lang="en-GB" sz="1050" noProof="0" smtClean="0"/>
            <a:t>Creative economy, high potential SMEs</a:t>
          </a:r>
          <a:endParaRPr lang="en-GB" sz="1050" noProof="0"/>
        </a:p>
      </dgm:t>
    </dgm:pt>
    <dgm:pt modelId="{780A64C0-2E4F-4A7D-BF1C-CE0577C054D0}" type="parTrans" cxnId="{E00CFF21-6208-4189-932C-BE7C9E08CD1C}">
      <dgm:prSet/>
      <dgm:spPr/>
      <dgm:t>
        <a:bodyPr/>
        <a:lstStyle/>
        <a:p>
          <a:endParaRPr lang="en-GB" sz="1050" noProof="0"/>
        </a:p>
      </dgm:t>
    </dgm:pt>
    <dgm:pt modelId="{7B9F779D-1DDD-434C-A4E9-979F0208D022}" type="sibTrans" cxnId="{E00CFF21-6208-4189-932C-BE7C9E08CD1C}">
      <dgm:prSet/>
      <dgm:spPr/>
      <dgm:t>
        <a:bodyPr/>
        <a:lstStyle/>
        <a:p>
          <a:endParaRPr lang="en-GB" sz="1050" noProof="0"/>
        </a:p>
      </dgm:t>
    </dgm:pt>
    <dgm:pt modelId="{AFB47D6A-66D1-467F-ADBC-C3F7FFC2A022}" type="pres">
      <dgm:prSet presAssocID="{6E830FDE-3AFE-4AEA-B9DE-3D22796B95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7E2C78F-F140-49D2-8AF0-83152B53F425}" type="pres">
      <dgm:prSet presAssocID="{06FE7203-42F9-433C-8ED1-B98E0B8A1240}" presName="centerShape" presStyleLbl="node0" presStyleIdx="0" presStyleCnt="1" custScaleX="142444" custScaleY="113015"/>
      <dgm:spPr/>
      <dgm:t>
        <a:bodyPr/>
        <a:lstStyle/>
        <a:p>
          <a:endParaRPr lang="fr-BE"/>
        </a:p>
      </dgm:t>
    </dgm:pt>
    <dgm:pt modelId="{4131F85C-45CB-4EF2-8549-85307264F747}" type="pres">
      <dgm:prSet presAssocID="{06E635E2-E844-4DF3-A62E-07036DD85A8C}" presName="parTrans" presStyleLbl="sibTrans2D1" presStyleIdx="0" presStyleCnt="4"/>
      <dgm:spPr/>
      <dgm:t>
        <a:bodyPr/>
        <a:lstStyle/>
        <a:p>
          <a:endParaRPr lang="fr-BE"/>
        </a:p>
      </dgm:t>
    </dgm:pt>
    <dgm:pt modelId="{7C0286B7-F3E8-47A4-A39B-8A9B5FE6CC61}" type="pres">
      <dgm:prSet presAssocID="{06E635E2-E844-4DF3-A62E-07036DD85A8C}" presName="connectorText" presStyleLbl="sibTrans2D1" presStyleIdx="0" presStyleCnt="4"/>
      <dgm:spPr/>
      <dgm:t>
        <a:bodyPr/>
        <a:lstStyle/>
        <a:p>
          <a:endParaRPr lang="fr-BE"/>
        </a:p>
      </dgm:t>
    </dgm:pt>
    <dgm:pt modelId="{E575B3E2-A27B-4F92-9CF8-1D205725B356}" type="pres">
      <dgm:prSet presAssocID="{E8E422A4-0A19-40DC-84DD-7D0F36B5D23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D8608B3-3423-4378-9BAD-6286A6668CD2}" type="pres">
      <dgm:prSet presAssocID="{9BA12B6D-85F3-41F9-AF2C-71DDF5994E9E}" presName="parTrans" presStyleLbl="sibTrans2D1" presStyleIdx="1" presStyleCnt="4"/>
      <dgm:spPr/>
      <dgm:t>
        <a:bodyPr/>
        <a:lstStyle/>
        <a:p>
          <a:endParaRPr lang="fr-BE"/>
        </a:p>
      </dgm:t>
    </dgm:pt>
    <dgm:pt modelId="{8EDF2ECD-7A85-46D3-938C-15E0F299F57A}" type="pres">
      <dgm:prSet presAssocID="{9BA12B6D-85F3-41F9-AF2C-71DDF5994E9E}" presName="connectorText" presStyleLbl="sibTrans2D1" presStyleIdx="1" presStyleCnt="4"/>
      <dgm:spPr/>
      <dgm:t>
        <a:bodyPr/>
        <a:lstStyle/>
        <a:p>
          <a:endParaRPr lang="fr-BE"/>
        </a:p>
      </dgm:t>
    </dgm:pt>
    <dgm:pt modelId="{91E76BFA-C8A4-4960-A97B-B641633D89D3}" type="pres">
      <dgm:prSet presAssocID="{A9FDA393-4834-4641-BF38-5C942B81DCE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0BD61B4-D775-42AB-9207-92ED88368573}" type="pres">
      <dgm:prSet presAssocID="{1C66408B-D648-4ABA-93AB-C02C7A94B9EB}" presName="parTrans" presStyleLbl="sibTrans2D1" presStyleIdx="2" presStyleCnt="4"/>
      <dgm:spPr/>
      <dgm:t>
        <a:bodyPr/>
        <a:lstStyle/>
        <a:p>
          <a:endParaRPr lang="fr-BE"/>
        </a:p>
      </dgm:t>
    </dgm:pt>
    <dgm:pt modelId="{E27F79B6-AA39-4E62-9DAA-98D68A1F7E3F}" type="pres">
      <dgm:prSet presAssocID="{1C66408B-D648-4ABA-93AB-C02C7A94B9EB}" presName="connectorText" presStyleLbl="sibTrans2D1" presStyleIdx="2" presStyleCnt="4"/>
      <dgm:spPr/>
      <dgm:t>
        <a:bodyPr/>
        <a:lstStyle/>
        <a:p>
          <a:endParaRPr lang="fr-BE"/>
        </a:p>
      </dgm:t>
    </dgm:pt>
    <dgm:pt modelId="{109E0A09-DDE4-4DFC-AEDA-AC2832B0A8F9}" type="pres">
      <dgm:prSet presAssocID="{30F56A8B-4075-48A6-BE91-005E775F519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FFE784A-A81B-425A-A39C-491164B435D0}" type="pres">
      <dgm:prSet presAssocID="{780A64C0-2E4F-4A7D-BF1C-CE0577C054D0}" presName="parTrans" presStyleLbl="sibTrans2D1" presStyleIdx="3" presStyleCnt="4"/>
      <dgm:spPr/>
      <dgm:t>
        <a:bodyPr/>
        <a:lstStyle/>
        <a:p>
          <a:endParaRPr lang="fr-BE"/>
        </a:p>
      </dgm:t>
    </dgm:pt>
    <dgm:pt modelId="{5B924419-0BFD-41E2-9255-6B7E991827E5}" type="pres">
      <dgm:prSet presAssocID="{780A64C0-2E4F-4A7D-BF1C-CE0577C054D0}" presName="connectorText" presStyleLbl="sibTrans2D1" presStyleIdx="3" presStyleCnt="4"/>
      <dgm:spPr/>
      <dgm:t>
        <a:bodyPr/>
        <a:lstStyle/>
        <a:p>
          <a:endParaRPr lang="fr-BE"/>
        </a:p>
      </dgm:t>
    </dgm:pt>
    <dgm:pt modelId="{9C5190FE-3F0E-494F-A4A5-F43015622A09}" type="pres">
      <dgm:prSet presAssocID="{E5948634-44A8-4CD5-9860-5EEDF61359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149A22E-5CF4-448B-95F4-D98494C6DBE9}" srcId="{06FE7203-42F9-433C-8ED1-B98E0B8A1240}" destId="{A9FDA393-4834-4641-BF38-5C942B81DCE3}" srcOrd="1" destOrd="0" parTransId="{9BA12B6D-85F3-41F9-AF2C-71DDF5994E9E}" sibTransId="{06B19A9A-2221-40C7-A00F-956D2450FE42}"/>
    <dgm:cxn modelId="{7AF90459-BA7B-479A-8BF5-C858A2350794}" type="presOf" srcId="{780A64C0-2E4F-4A7D-BF1C-CE0577C054D0}" destId="{1FFE784A-A81B-425A-A39C-491164B435D0}" srcOrd="0" destOrd="0" presId="urn:microsoft.com/office/officeart/2005/8/layout/radial5"/>
    <dgm:cxn modelId="{BAC1E243-9796-4C34-B407-E665A973F1FC}" type="presOf" srcId="{E5948634-44A8-4CD5-9860-5EEDF61359B7}" destId="{9C5190FE-3F0E-494F-A4A5-F43015622A09}" srcOrd="0" destOrd="0" presId="urn:microsoft.com/office/officeart/2005/8/layout/radial5"/>
    <dgm:cxn modelId="{99FCF745-C8B5-4BBE-94E8-1CD468B88676}" type="presOf" srcId="{1C66408B-D648-4ABA-93AB-C02C7A94B9EB}" destId="{00BD61B4-D775-42AB-9207-92ED88368573}" srcOrd="0" destOrd="0" presId="urn:microsoft.com/office/officeart/2005/8/layout/radial5"/>
    <dgm:cxn modelId="{980C7411-568B-462B-897F-CE2784EFAC20}" srcId="{06FE7203-42F9-433C-8ED1-B98E0B8A1240}" destId="{30F56A8B-4075-48A6-BE91-005E775F519A}" srcOrd="2" destOrd="0" parTransId="{1C66408B-D648-4ABA-93AB-C02C7A94B9EB}" sibTransId="{5D2DA2FE-21E9-458B-8AB3-7B15566CF685}"/>
    <dgm:cxn modelId="{92003ED5-E1DB-47C1-97C9-56AD61AFB469}" type="presOf" srcId="{30F56A8B-4075-48A6-BE91-005E775F519A}" destId="{109E0A09-DDE4-4DFC-AEDA-AC2832B0A8F9}" srcOrd="0" destOrd="0" presId="urn:microsoft.com/office/officeart/2005/8/layout/radial5"/>
    <dgm:cxn modelId="{A5ADE5D1-36D5-4E44-9FD9-FB3DC05841C9}" type="presOf" srcId="{6E830FDE-3AFE-4AEA-B9DE-3D22796B956F}" destId="{AFB47D6A-66D1-467F-ADBC-C3F7FFC2A022}" srcOrd="0" destOrd="0" presId="urn:microsoft.com/office/officeart/2005/8/layout/radial5"/>
    <dgm:cxn modelId="{D2CFF9ED-8F55-4FA2-8A2C-578A57D813B6}" type="presOf" srcId="{06FE7203-42F9-433C-8ED1-B98E0B8A1240}" destId="{97E2C78F-F140-49D2-8AF0-83152B53F425}" srcOrd="0" destOrd="0" presId="urn:microsoft.com/office/officeart/2005/8/layout/radial5"/>
    <dgm:cxn modelId="{5132D808-23CB-45E2-B10D-22D13E431174}" type="presOf" srcId="{06E635E2-E844-4DF3-A62E-07036DD85A8C}" destId="{7C0286B7-F3E8-47A4-A39B-8A9B5FE6CC61}" srcOrd="1" destOrd="0" presId="urn:microsoft.com/office/officeart/2005/8/layout/radial5"/>
    <dgm:cxn modelId="{9DCEA2DA-D864-4D22-9795-EB2F8EE2AE46}" srcId="{06FE7203-42F9-433C-8ED1-B98E0B8A1240}" destId="{E8E422A4-0A19-40DC-84DD-7D0F36B5D232}" srcOrd="0" destOrd="0" parTransId="{06E635E2-E844-4DF3-A62E-07036DD85A8C}" sibTransId="{3B4385DE-6121-4D81-BC85-FFD3C5474B64}"/>
    <dgm:cxn modelId="{861A655B-8EE7-4116-9E96-490B47242182}" type="presOf" srcId="{780A64C0-2E4F-4A7D-BF1C-CE0577C054D0}" destId="{5B924419-0BFD-41E2-9255-6B7E991827E5}" srcOrd="1" destOrd="0" presId="urn:microsoft.com/office/officeart/2005/8/layout/radial5"/>
    <dgm:cxn modelId="{0CF79D83-3A4A-478A-91D6-3A63CDB28AC5}" type="presOf" srcId="{1C66408B-D648-4ABA-93AB-C02C7A94B9EB}" destId="{E27F79B6-AA39-4E62-9DAA-98D68A1F7E3F}" srcOrd="1" destOrd="0" presId="urn:microsoft.com/office/officeart/2005/8/layout/radial5"/>
    <dgm:cxn modelId="{89365FAF-7559-4CC2-A850-CC041F3C54D3}" type="presOf" srcId="{A9FDA393-4834-4641-BF38-5C942B81DCE3}" destId="{91E76BFA-C8A4-4960-A97B-B641633D89D3}" srcOrd="0" destOrd="0" presId="urn:microsoft.com/office/officeart/2005/8/layout/radial5"/>
    <dgm:cxn modelId="{E00CFF21-6208-4189-932C-BE7C9E08CD1C}" srcId="{06FE7203-42F9-433C-8ED1-B98E0B8A1240}" destId="{E5948634-44A8-4CD5-9860-5EEDF61359B7}" srcOrd="3" destOrd="0" parTransId="{780A64C0-2E4F-4A7D-BF1C-CE0577C054D0}" sibTransId="{7B9F779D-1DDD-434C-A4E9-979F0208D022}"/>
    <dgm:cxn modelId="{2A15BCAD-A35E-4C1A-BB13-0A79F890290C}" type="presOf" srcId="{9BA12B6D-85F3-41F9-AF2C-71DDF5994E9E}" destId="{3D8608B3-3423-4378-9BAD-6286A6668CD2}" srcOrd="0" destOrd="0" presId="urn:microsoft.com/office/officeart/2005/8/layout/radial5"/>
    <dgm:cxn modelId="{86087BF8-7353-4602-921B-9114F73FECF8}" type="presOf" srcId="{9BA12B6D-85F3-41F9-AF2C-71DDF5994E9E}" destId="{8EDF2ECD-7A85-46D3-938C-15E0F299F57A}" srcOrd="1" destOrd="0" presId="urn:microsoft.com/office/officeart/2005/8/layout/radial5"/>
    <dgm:cxn modelId="{0CC63F4E-1DAB-4A2D-A46B-A5FF581E262B}" type="presOf" srcId="{E8E422A4-0A19-40DC-84DD-7D0F36B5D232}" destId="{E575B3E2-A27B-4F92-9CF8-1D205725B356}" srcOrd="0" destOrd="0" presId="urn:microsoft.com/office/officeart/2005/8/layout/radial5"/>
    <dgm:cxn modelId="{A58DD027-0235-49E4-A608-78895D4E8662}" type="presOf" srcId="{06E635E2-E844-4DF3-A62E-07036DD85A8C}" destId="{4131F85C-45CB-4EF2-8549-85307264F747}" srcOrd="0" destOrd="0" presId="urn:microsoft.com/office/officeart/2005/8/layout/radial5"/>
    <dgm:cxn modelId="{D1F5A09D-FC1C-4E2B-A4C8-66456A4BA705}" srcId="{6E830FDE-3AFE-4AEA-B9DE-3D22796B956F}" destId="{06FE7203-42F9-433C-8ED1-B98E0B8A1240}" srcOrd="0" destOrd="0" parTransId="{AD8C771D-0128-4512-9A10-A6CC7A2F8E8F}" sibTransId="{0F84134A-07ED-43DA-9EC1-077E8FCFCBD8}"/>
    <dgm:cxn modelId="{EF459464-494C-4CF7-9158-9325E27E3EC0}" type="presParOf" srcId="{AFB47D6A-66D1-467F-ADBC-C3F7FFC2A022}" destId="{97E2C78F-F140-49D2-8AF0-83152B53F425}" srcOrd="0" destOrd="0" presId="urn:microsoft.com/office/officeart/2005/8/layout/radial5"/>
    <dgm:cxn modelId="{B055B970-E631-45C7-8A9E-F0964C2EFA12}" type="presParOf" srcId="{AFB47D6A-66D1-467F-ADBC-C3F7FFC2A022}" destId="{4131F85C-45CB-4EF2-8549-85307264F747}" srcOrd="1" destOrd="0" presId="urn:microsoft.com/office/officeart/2005/8/layout/radial5"/>
    <dgm:cxn modelId="{C9A3BDCB-B7F2-4C62-B576-CA7B9D0185A2}" type="presParOf" srcId="{4131F85C-45CB-4EF2-8549-85307264F747}" destId="{7C0286B7-F3E8-47A4-A39B-8A9B5FE6CC61}" srcOrd="0" destOrd="0" presId="urn:microsoft.com/office/officeart/2005/8/layout/radial5"/>
    <dgm:cxn modelId="{CDABFD62-BA79-4F62-9AB5-351B60346858}" type="presParOf" srcId="{AFB47D6A-66D1-467F-ADBC-C3F7FFC2A022}" destId="{E575B3E2-A27B-4F92-9CF8-1D205725B356}" srcOrd="2" destOrd="0" presId="urn:microsoft.com/office/officeart/2005/8/layout/radial5"/>
    <dgm:cxn modelId="{E4833D1D-FC82-46D1-A281-D80C3E484784}" type="presParOf" srcId="{AFB47D6A-66D1-467F-ADBC-C3F7FFC2A022}" destId="{3D8608B3-3423-4378-9BAD-6286A6668CD2}" srcOrd="3" destOrd="0" presId="urn:microsoft.com/office/officeart/2005/8/layout/radial5"/>
    <dgm:cxn modelId="{C800FBDF-BC0A-4FC6-A1AA-62C8B944FC56}" type="presParOf" srcId="{3D8608B3-3423-4378-9BAD-6286A6668CD2}" destId="{8EDF2ECD-7A85-46D3-938C-15E0F299F57A}" srcOrd="0" destOrd="0" presId="urn:microsoft.com/office/officeart/2005/8/layout/radial5"/>
    <dgm:cxn modelId="{E5875A81-E3E3-4A59-9C58-0F2713C1294D}" type="presParOf" srcId="{AFB47D6A-66D1-467F-ADBC-C3F7FFC2A022}" destId="{91E76BFA-C8A4-4960-A97B-B641633D89D3}" srcOrd="4" destOrd="0" presId="urn:microsoft.com/office/officeart/2005/8/layout/radial5"/>
    <dgm:cxn modelId="{9649DD84-3EB1-401B-B294-F13A18CCC9A4}" type="presParOf" srcId="{AFB47D6A-66D1-467F-ADBC-C3F7FFC2A022}" destId="{00BD61B4-D775-42AB-9207-92ED88368573}" srcOrd="5" destOrd="0" presId="urn:microsoft.com/office/officeart/2005/8/layout/radial5"/>
    <dgm:cxn modelId="{A261823A-0263-4B3E-8357-B86F83EFB8FF}" type="presParOf" srcId="{00BD61B4-D775-42AB-9207-92ED88368573}" destId="{E27F79B6-AA39-4E62-9DAA-98D68A1F7E3F}" srcOrd="0" destOrd="0" presId="urn:microsoft.com/office/officeart/2005/8/layout/radial5"/>
    <dgm:cxn modelId="{5E64C09A-9D78-4B94-B07A-E931824F09ED}" type="presParOf" srcId="{AFB47D6A-66D1-467F-ADBC-C3F7FFC2A022}" destId="{109E0A09-DDE4-4DFC-AEDA-AC2832B0A8F9}" srcOrd="6" destOrd="0" presId="urn:microsoft.com/office/officeart/2005/8/layout/radial5"/>
    <dgm:cxn modelId="{5F684D7B-C82A-47E2-AE21-2E56B17339BB}" type="presParOf" srcId="{AFB47D6A-66D1-467F-ADBC-C3F7FFC2A022}" destId="{1FFE784A-A81B-425A-A39C-491164B435D0}" srcOrd="7" destOrd="0" presId="urn:microsoft.com/office/officeart/2005/8/layout/radial5"/>
    <dgm:cxn modelId="{D5FBF54E-BEF0-4EB9-A005-2DCBEFBF2D1E}" type="presParOf" srcId="{1FFE784A-A81B-425A-A39C-491164B435D0}" destId="{5B924419-0BFD-41E2-9255-6B7E991827E5}" srcOrd="0" destOrd="0" presId="urn:microsoft.com/office/officeart/2005/8/layout/radial5"/>
    <dgm:cxn modelId="{F5EBE3DE-6983-4B25-B197-F1B8DA367ADA}" type="presParOf" srcId="{AFB47D6A-66D1-467F-ADBC-C3F7FFC2A022}" destId="{9C5190FE-3F0E-494F-A4A5-F43015622A0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367705-A80D-420E-8529-B0A7627DD38C}">
      <dsp:nvSpPr>
        <dsp:cNvPr id="0" name=""/>
        <dsp:cNvSpPr/>
      </dsp:nvSpPr>
      <dsp:spPr>
        <a:xfrm rot="5400000">
          <a:off x="-209332" y="213264"/>
          <a:ext cx="1395549" cy="976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2000-2010</a:t>
          </a:r>
          <a:endParaRPr lang="en-GB" sz="1400" kern="1200" dirty="0"/>
        </a:p>
      </dsp:txBody>
      <dsp:txXfrm rot="5400000">
        <a:off x="-209332" y="213264"/>
        <a:ext cx="1395549" cy="976884"/>
      </dsp:txXfrm>
    </dsp:sp>
    <dsp:sp modelId="{8B32849D-6570-41D2-9F2B-A6D3A6028F5B}">
      <dsp:nvSpPr>
        <dsp:cNvPr id="0" name=""/>
        <dsp:cNvSpPr/>
      </dsp:nvSpPr>
      <dsp:spPr>
        <a:xfrm rot="5400000">
          <a:off x="3994907" y="-3014091"/>
          <a:ext cx="907106" cy="6943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Progressive</a:t>
          </a:r>
          <a:r>
            <a:rPr lang="en-GB" sz="1400" kern="1200" dirty="0" smtClean="0"/>
            <a:t> </a:t>
          </a:r>
          <a:r>
            <a:rPr lang="en-GB" sz="1400" kern="1200" dirty="0" smtClean="0"/>
            <a:t>development of the regional innovation </a:t>
          </a:r>
          <a:r>
            <a:rPr lang="en-GB" sz="1400" kern="1200" dirty="0" smtClean="0"/>
            <a:t>Strategy</a:t>
          </a:r>
          <a:endParaRPr lang="en-GB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Marshall Plan and Marshall Plan 2.Green</a:t>
          </a:r>
          <a:endParaRPr lang="en-GB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Implementing </a:t>
          </a:r>
          <a:r>
            <a:rPr lang="en-GB" sz="1400" kern="1200" dirty="0" smtClean="0"/>
            <a:t>of clustering policies (business clusters and Competitiveness Poles)</a:t>
          </a:r>
          <a:endParaRPr lang="en-GB" sz="1400" kern="1200" dirty="0"/>
        </a:p>
      </dsp:txBody>
      <dsp:txXfrm rot="5400000">
        <a:off x="3994907" y="-3014091"/>
        <a:ext cx="907106" cy="6943153"/>
      </dsp:txXfrm>
    </dsp:sp>
    <dsp:sp modelId="{235A7C20-553F-4C6B-BE62-11B946742710}">
      <dsp:nvSpPr>
        <dsp:cNvPr id="0" name=""/>
        <dsp:cNvSpPr/>
      </dsp:nvSpPr>
      <dsp:spPr>
        <a:xfrm rot="5400000">
          <a:off x="-209332" y="1428250"/>
          <a:ext cx="1395549" cy="9768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2012-2013</a:t>
          </a:r>
          <a:endParaRPr lang="en-GB" sz="1400" kern="1200" dirty="0"/>
        </a:p>
      </dsp:txBody>
      <dsp:txXfrm rot="5400000">
        <a:off x="-209332" y="1428250"/>
        <a:ext cx="1395549" cy="976884"/>
      </dsp:txXfrm>
    </dsp:sp>
    <dsp:sp modelId="{1610F475-A86E-42F8-B375-836E52CDC4AA}">
      <dsp:nvSpPr>
        <dsp:cNvPr id="0" name=""/>
        <dsp:cNvSpPr/>
      </dsp:nvSpPr>
      <dsp:spPr>
        <a:xfrm rot="5400000">
          <a:off x="3994907" y="-1799105"/>
          <a:ext cx="907106" cy="6943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Peer review exercices : S3 Platform peer review  and OECD Innovation policy peer review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Evaluation of policies, Industrial value chains analysis</a:t>
          </a:r>
          <a:endParaRPr lang="en-GB" sz="1400" kern="1200" dirty="0"/>
        </a:p>
      </dsp:txBody>
      <dsp:txXfrm rot="5400000">
        <a:off x="3994907" y="-1799105"/>
        <a:ext cx="907106" cy="6943153"/>
      </dsp:txXfrm>
    </dsp:sp>
    <dsp:sp modelId="{F975287B-C407-4EBF-A006-C940465465E7}">
      <dsp:nvSpPr>
        <dsp:cNvPr id="0" name=""/>
        <dsp:cNvSpPr/>
      </dsp:nvSpPr>
      <dsp:spPr>
        <a:xfrm rot="5400000">
          <a:off x="-209332" y="2950051"/>
          <a:ext cx="1395549" cy="9768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2014-…</a:t>
          </a:r>
          <a:endParaRPr lang="en-GB" sz="1400" kern="1200" dirty="0"/>
        </a:p>
      </dsp:txBody>
      <dsp:txXfrm rot="5400000">
        <a:off x="-209332" y="2950051"/>
        <a:ext cx="1395549" cy="976884"/>
      </dsp:txXfrm>
    </dsp:sp>
    <dsp:sp modelId="{8B25DDB9-7EE3-4252-A5BE-D22EF26C2FB0}">
      <dsp:nvSpPr>
        <dsp:cNvPr id="0" name=""/>
        <dsp:cNvSpPr/>
      </dsp:nvSpPr>
      <dsp:spPr>
        <a:xfrm rot="5400000">
          <a:off x="3688092" y="-277304"/>
          <a:ext cx="1520737" cy="6943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 S3 synthesis document in annex of the ERDF OP </a:t>
          </a:r>
          <a:r>
            <a:rPr lang="en-GB" sz="1400" kern="1200" dirty="0" smtClean="0"/>
            <a:t>(December </a:t>
          </a:r>
          <a:r>
            <a:rPr lang="en-GB" sz="1400" kern="1200" dirty="0" smtClean="0"/>
            <a:t>2014</a:t>
          </a:r>
          <a:r>
            <a:rPr lang="en-GB" sz="1400" kern="1200" dirty="0" smtClean="0"/>
            <a:t>)</a:t>
          </a:r>
          <a:endParaRPr lang="en-GB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 Consolidation and deepening of the Smart Specialisation Strategy  :</a:t>
          </a:r>
          <a:endParaRPr lang="en-GB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 Marshall Plan 4.0 : adoption 21</a:t>
          </a:r>
          <a:r>
            <a:rPr lang="en-GB" sz="1400" kern="1200" baseline="30000" dirty="0" smtClean="0"/>
            <a:t>st</a:t>
          </a:r>
          <a:r>
            <a:rPr lang="en-GB" sz="1400" kern="1200" dirty="0" smtClean="0"/>
            <a:t> may</a:t>
          </a:r>
          <a:endParaRPr lang="en-GB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 Smart Specialisation Strategy </a:t>
          </a:r>
          <a:r>
            <a:rPr lang="en-GB" sz="1400" kern="1200" dirty="0" smtClean="0"/>
            <a:t>for 2015-2019 </a:t>
          </a:r>
          <a:r>
            <a:rPr lang="en-GB" sz="1400" kern="1200" dirty="0" smtClean="0"/>
            <a:t>to </a:t>
          </a:r>
          <a:r>
            <a:rPr lang="en-GB" sz="1400" kern="1200" dirty="0" smtClean="0"/>
            <a:t>be adopted </a:t>
          </a:r>
          <a:r>
            <a:rPr lang="en-GB" sz="1400" kern="1200" dirty="0" smtClean="0"/>
            <a:t>by the </a:t>
          </a:r>
          <a:r>
            <a:rPr lang="en-GB" sz="1400" kern="1200" dirty="0" smtClean="0"/>
            <a:t>end of </a:t>
          </a:r>
          <a:r>
            <a:rPr lang="en-GB" sz="1400" kern="1200" dirty="0" smtClean="0"/>
            <a:t>May : </a:t>
          </a:r>
          <a:r>
            <a:rPr lang="en-GB" sz="1400" kern="1200" noProof="0" dirty="0" smtClean="0"/>
            <a:t>consolidation of a regional industrial innovation policy</a:t>
          </a:r>
          <a:endParaRPr lang="en-GB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 </a:t>
          </a:r>
          <a:r>
            <a:rPr lang="en-GB" sz="1400" kern="1200" noProof="0" dirty="0" smtClean="0"/>
            <a:t>Translation into policy tools (New research and innovation Decree, Competitiveness Poles policy, </a:t>
          </a:r>
          <a:r>
            <a:rPr lang="en-GB" sz="1400" kern="1200" noProof="0" dirty="0" err="1" smtClean="0"/>
            <a:t>Strucural</a:t>
          </a:r>
          <a:r>
            <a:rPr lang="en-GB" sz="1400" kern="1200" noProof="0" dirty="0" smtClean="0"/>
            <a:t> funds,...)</a:t>
          </a:r>
          <a:endParaRPr lang="en-GB" sz="1400" kern="1200" dirty="0" smtClean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 rot="5400000">
        <a:off x="3688092" y="-277304"/>
        <a:ext cx="1520737" cy="69431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741BED-A919-4454-823F-E07BDDA2B42C}">
      <dsp:nvSpPr>
        <dsp:cNvPr id="0" name=""/>
        <dsp:cNvSpPr/>
      </dsp:nvSpPr>
      <dsp:spPr>
        <a:xfrm rot="5400000">
          <a:off x="-180479" y="185163"/>
          <a:ext cx="1203199" cy="8422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2001</a:t>
          </a:r>
          <a:endParaRPr lang="en-GB" sz="1600" kern="1200" noProof="0"/>
        </a:p>
      </dsp:txBody>
      <dsp:txXfrm rot="5400000">
        <a:off x="-180479" y="185163"/>
        <a:ext cx="1203199" cy="842239"/>
      </dsp:txXfrm>
    </dsp:sp>
    <dsp:sp modelId="{840A47A8-B608-4138-9A05-6C6638CFCB9F}">
      <dsp:nvSpPr>
        <dsp:cNvPr id="0" name=""/>
        <dsp:cNvSpPr/>
      </dsp:nvSpPr>
      <dsp:spPr>
        <a:xfrm rot="5400000">
          <a:off x="4115957" y="-3269034"/>
          <a:ext cx="782079" cy="7329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2001 : launch of the business cluster policy, bottom-up</a:t>
          </a:r>
          <a:endParaRPr lang="en-GB" sz="1600" kern="1200" noProof="0"/>
        </a:p>
      </dsp:txBody>
      <dsp:txXfrm rot="5400000">
        <a:off x="4115957" y="-3269034"/>
        <a:ext cx="782079" cy="7329515"/>
      </dsp:txXfrm>
    </dsp:sp>
    <dsp:sp modelId="{9A9AA9E0-0ADA-4A44-8DCA-9E2274C39AE4}">
      <dsp:nvSpPr>
        <dsp:cNvPr id="0" name=""/>
        <dsp:cNvSpPr/>
      </dsp:nvSpPr>
      <dsp:spPr>
        <a:xfrm rot="5400000">
          <a:off x="-180479" y="1252744"/>
          <a:ext cx="1203199" cy="8422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2006</a:t>
          </a:r>
          <a:endParaRPr lang="en-GB" sz="1600" kern="1200" noProof="0"/>
        </a:p>
      </dsp:txBody>
      <dsp:txXfrm rot="5400000">
        <a:off x="-180479" y="1252744"/>
        <a:ext cx="1203199" cy="842239"/>
      </dsp:txXfrm>
    </dsp:sp>
    <dsp:sp modelId="{E23CFAB2-40D0-4BB7-BC30-BC73C373D638}">
      <dsp:nvSpPr>
        <dsp:cNvPr id="0" name=""/>
        <dsp:cNvSpPr/>
      </dsp:nvSpPr>
      <dsp:spPr>
        <a:xfrm rot="5400000">
          <a:off x="4115957" y="-2201452"/>
          <a:ext cx="782079" cy="7329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2006-2009 : 1st Marshall Plan (1,6 billion €)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Launch of the Competitiveness Poles policy, 280 millions € (5 poles created). Mix of top-down and bottom-up approaches</a:t>
          </a:r>
          <a:endParaRPr lang="en-GB" sz="1600" kern="1200" noProof="0"/>
        </a:p>
      </dsp:txBody>
      <dsp:txXfrm rot="5400000">
        <a:off x="4115957" y="-2201452"/>
        <a:ext cx="782079" cy="7329515"/>
      </dsp:txXfrm>
    </dsp:sp>
    <dsp:sp modelId="{57ACCC3C-5E36-42DA-9DC2-0D61B636B6D3}">
      <dsp:nvSpPr>
        <dsp:cNvPr id="0" name=""/>
        <dsp:cNvSpPr/>
      </dsp:nvSpPr>
      <dsp:spPr>
        <a:xfrm rot="5400000">
          <a:off x="-180479" y="2479197"/>
          <a:ext cx="1203199" cy="84223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2009</a:t>
          </a:r>
        </a:p>
      </dsp:txBody>
      <dsp:txXfrm rot="5400000">
        <a:off x="-180479" y="2479197"/>
        <a:ext cx="1203199" cy="842239"/>
      </dsp:txXfrm>
    </dsp:sp>
    <dsp:sp modelId="{E9EA72CC-E400-4E57-9105-AE316F6120D5}">
      <dsp:nvSpPr>
        <dsp:cNvPr id="0" name=""/>
        <dsp:cNvSpPr/>
      </dsp:nvSpPr>
      <dsp:spPr>
        <a:xfrm rot="5400000">
          <a:off x="3957085" y="-974999"/>
          <a:ext cx="1099823" cy="7329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2009-2014 : Marshall Plan 2.Green (2,75 billion €)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Pursuing and deepening the competitiveness Poles policy, 388 millions € – Creation of a 6th Pole (Green chemistry)</a:t>
          </a:r>
          <a:endParaRPr lang="en-GB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Pluriannual research strategy</a:t>
          </a:r>
          <a:endParaRPr lang="en-GB" sz="1600" kern="1200" noProof="0"/>
        </a:p>
      </dsp:txBody>
      <dsp:txXfrm rot="5400000">
        <a:off x="3957085" y="-974999"/>
        <a:ext cx="1099823" cy="7329515"/>
      </dsp:txXfrm>
    </dsp:sp>
    <dsp:sp modelId="{E135045A-1C3E-4CC6-A9D9-22A207465DA3}">
      <dsp:nvSpPr>
        <dsp:cNvPr id="0" name=""/>
        <dsp:cNvSpPr/>
      </dsp:nvSpPr>
      <dsp:spPr>
        <a:xfrm rot="5400000">
          <a:off x="-180479" y="3725124"/>
          <a:ext cx="1203199" cy="8422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2015</a:t>
          </a:r>
        </a:p>
      </dsp:txBody>
      <dsp:txXfrm rot="5400000">
        <a:off x="-180479" y="3725124"/>
        <a:ext cx="1203199" cy="842239"/>
      </dsp:txXfrm>
    </dsp:sp>
    <dsp:sp modelId="{5DA74C3B-C9F6-40EE-9E4B-8606143ACE83}">
      <dsp:nvSpPr>
        <dsp:cNvPr id="0" name=""/>
        <dsp:cNvSpPr/>
      </dsp:nvSpPr>
      <dsp:spPr>
        <a:xfrm rot="5400000">
          <a:off x="3937611" y="404240"/>
          <a:ext cx="1138770" cy="7329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2015-2019 : Marshall Plan 4.0 </a:t>
          </a:r>
          <a:r>
            <a:rPr lang="en-GB" sz="1600" kern="1200" noProof="0" dirty="0" smtClean="0"/>
            <a:t>(Human capital, Industrial and innovation policy, Attractiveness, Energy and circular economy, Digital economy)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>
              <a:sym typeface="Wingdings"/>
            </a:rPr>
            <a:t> Axis II: </a:t>
          </a:r>
          <a:r>
            <a:rPr lang="en-GB" sz="1600" kern="1200" noProof="0" dirty="0" smtClean="0"/>
            <a:t>Deepening </a:t>
          </a:r>
          <a:r>
            <a:rPr lang="en-GB" sz="1600" kern="1200" noProof="0" dirty="0" smtClean="0"/>
            <a:t>of S3 through Competitiveness Poles (316 millions €</a:t>
          </a:r>
          <a:r>
            <a:rPr lang="en-GB" sz="1600" kern="1200" noProof="0" dirty="0" smtClean="0"/>
            <a:t>), new RDI Strategy, </a:t>
          </a:r>
          <a:r>
            <a:rPr lang="en-GB" sz="1600" kern="1200" noProof="0" dirty="0" err="1" smtClean="0"/>
            <a:t>suppport</a:t>
          </a:r>
          <a:r>
            <a:rPr lang="en-GB" sz="1600" kern="1200" noProof="0" dirty="0" smtClean="0"/>
            <a:t> to growth of enterprises</a:t>
          </a:r>
          <a:endParaRPr lang="en-GB" sz="1600" kern="1200" noProof="0" dirty="0"/>
        </a:p>
      </dsp:txBody>
      <dsp:txXfrm rot="5400000">
        <a:off x="3937611" y="404240"/>
        <a:ext cx="1138770" cy="73295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2C78F-F140-49D2-8AF0-83152B53F425}">
      <dsp:nvSpPr>
        <dsp:cNvPr id="0" name=""/>
        <dsp:cNvSpPr/>
      </dsp:nvSpPr>
      <dsp:spPr>
        <a:xfrm>
          <a:off x="1967877" y="1599952"/>
          <a:ext cx="1704532" cy="1352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noProof="0" smtClean="0"/>
            <a:t>Competitiveness Poles </a:t>
          </a:r>
          <a:endParaRPr lang="en-GB" sz="1050" kern="1200" noProof="0"/>
        </a:p>
      </dsp:txBody>
      <dsp:txXfrm>
        <a:off x="1967877" y="1599952"/>
        <a:ext cx="1704532" cy="1352375"/>
      </dsp:txXfrm>
    </dsp:sp>
    <dsp:sp modelId="{4131F85C-45CB-4EF2-8549-85307264F747}">
      <dsp:nvSpPr>
        <dsp:cNvPr id="0" name=""/>
        <dsp:cNvSpPr/>
      </dsp:nvSpPr>
      <dsp:spPr>
        <a:xfrm rot="16200000">
          <a:off x="2714352" y="1202906"/>
          <a:ext cx="211583" cy="40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noProof="0"/>
        </a:p>
      </dsp:txBody>
      <dsp:txXfrm rot="16200000">
        <a:off x="2714352" y="1202906"/>
        <a:ext cx="211583" cy="406855"/>
      </dsp:txXfrm>
    </dsp:sp>
    <dsp:sp modelId="{E575B3E2-A27B-4F92-9CF8-1D205725B356}">
      <dsp:nvSpPr>
        <dsp:cNvPr id="0" name=""/>
        <dsp:cNvSpPr/>
      </dsp:nvSpPr>
      <dsp:spPr>
        <a:xfrm>
          <a:off x="2221827" y="4105"/>
          <a:ext cx="1196633" cy="11966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noProof="0" smtClean="0"/>
            <a:t>Innovation, ICT, KET</a:t>
          </a:r>
          <a:endParaRPr lang="en-GB" sz="1050" kern="1200" noProof="0"/>
        </a:p>
      </dsp:txBody>
      <dsp:txXfrm>
        <a:off x="2221827" y="4105"/>
        <a:ext cx="1196633" cy="1196633"/>
      </dsp:txXfrm>
    </dsp:sp>
    <dsp:sp modelId="{3D8608B3-3423-4378-9BAD-6286A6668CD2}">
      <dsp:nvSpPr>
        <dsp:cNvPr id="0" name=""/>
        <dsp:cNvSpPr/>
      </dsp:nvSpPr>
      <dsp:spPr>
        <a:xfrm>
          <a:off x="3721499" y="2072712"/>
          <a:ext cx="118261" cy="40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noProof="0"/>
        </a:p>
      </dsp:txBody>
      <dsp:txXfrm>
        <a:off x="3721499" y="2072712"/>
        <a:ext cx="118261" cy="406855"/>
      </dsp:txXfrm>
    </dsp:sp>
    <dsp:sp modelId="{91E76BFA-C8A4-4960-A97B-B641633D89D3}">
      <dsp:nvSpPr>
        <dsp:cNvPr id="0" name=""/>
        <dsp:cNvSpPr/>
      </dsp:nvSpPr>
      <dsp:spPr>
        <a:xfrm>
          <a:off x="3895544" y="1677823"/>
          <a:ext cx="1196633" cy="1196633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noProof="0" smtClean="0"/>
            <a:t>Internation-alisation, Europe</a:t>
          </a:r>
          <a:endParaRPr lang="en-GB" sz="1050" kern="1200" noProof="0"/>
        </a:p>
      </dsp:txBody>
      <dsp:txXfrm>
        <a:off x="3895544" y="1677823"/>
        <a:ext cx="1196633" cy="1196633"/>
      </dsp:txXfrm>
    </dsp:sp>
    <dsp:sp modelId="{00BD61B4-D775-42AB-9207-92ED88368573}">
      <dsp:nvSpPr>
        <dsp:cNvPr id="0" name=""/>
        <dsp:cNvSpPr/>
      </dsp:nvSpPr>
      <dsp:spPr>
        <a:xfrm rot="5400000">
          <a:off x="2714352" y="2942518"/>
          <a:ext cx="211583" cy="40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001281"/>
            <a:satOff val="542"/>
            <a:lumOff val="-5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noProof="0"/>
        </a:p>
      </dsp:txBody>
      <dsp:txXfrm rot="5400000">
        <a:off x="2714352" y="2942518"/>
        <a:ext cx="211583" cy="406855"/>
      </dsp:txXfrm>
    </dsp:sp>
    <dsp:sp modelId="{109E0A09-DDE4-4DFC-AEDA-AC2832B0A8F9}">
      <dsp:nvSpPr>
        <dsp:cNvPr id="0" name=""/>
        <dsp:cNvSpPr/>
      </dsp:nvSpPr>
      <dsp:spPr>
        <a:xfrm>
          <a:off x="2221827" y="3351540"/>
          <a:ext cx="1196633" cy="1196633"/>
        </a:xfrm>
        <a:prstGeom prst="ellipse">
          <a:avLst/>
        </a:prstGeom>
        <a:solidFill>
          <a:schemeClr val="accent3">
            <a:hueOff val="6001281"/>
            <a:satOff val="542"/>
            <a:lumOff val="-57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noProof="0" smtClean="0"/>
            <a:t>Resource efficiency</a:t>
          </a:r>
          <a:endParaRPr lang="en-GB" sz="1050" kern="1200" noProof="0"/>
        </a:p>
      </dsp:txBody>
      <dsp:txXfrm>
        <a:off x="2221827" y="3351540"/>
        <a:ext cx="1196633" cy="1196633"/>
      </dsp:txXfrm>
    </dsp:sp>
    <dsp:sp modelId="{1FFE784A-A81B-425A-A39C-491164B435D0}">
      <dsp:nvSpPr>
        <dsp:cNvPr id="0" name=""/>
        <dsp:cNvSpPr/>
      </dsp:nvSpPr>
      <dsp:spPr>
        <a:xfrm rot="10800000">
          <a:off x="1800526" y="2072712"/>
          <a:ext cx="118261" cy="40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noProof="0"/>
        </a:p>
      </dsp:txBody>
      <dsp:txXfrm rot="10800000">
        <a:off x="1800526" y="2072712"/>
        <a:ext cx="118261" cy="406855"/>
      </dsp:txXfrm>
    </dsp:sp>
    <dsp:sp modelId="{9C5190FE-3F0E-494F-A4A5-F43015622A09}">
      <dsp:nvSpPr>
        <dsp:cNvPr id="0" name=""/>
        <dsp:cNvSpPr/>
      </dsp:nvSpPr>
      <dsp:spPr>
        <a:xfrm>
          <a:off x="548109" y="1677823"/>
          <a:ext cx="1196633" cy="1196633"/>
        </a:xfrm>
        <a:prstGeom prst="ellipse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noProof="0" smtClean="0"/>
            <a:t>Creative economy, high potential SMEs</a:t>
          </a:r>
          <a:endParaRPr lang="en-GB" sz="1050" kern="1200" noProof="0"/>
        </a:p>
      </dsp:txBody>
      <dsp:txXfrm>
        <a:off x="548109" y="1677823"/>
        <a:ext cx="1196633" cy="1196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332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332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57C62F-F9C6-41FB-AEC5-3B8C2D499998}" type="datetime1">
              <a:rPr lang="fr-FR"/>
              <a:pPr/>
              <a:t>15/05/2015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946189" cy="496332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899" y="9428716"/>
            <a:ext cx="2946189" cy="496332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64E984-1DDC-4D2E-B9E7-3D5F6266224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153"/>
            <a:ext cx="4983903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618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0306"/>
            <a:ext cx="294618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AF289-6C27-4D42-B3D7-03653E05FAA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1487" y="9430306"/>
            <a:ext cx="294618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68" tIns="45784" rIns="91568" bIns="45784" anchor="b"/>
          <a:lstStyle/>
          <a:p>
            <a:pPr algn="r"/>
            <a:fld id="{E8817E7A-2E28-4B1F-A304-A6C925BEDFB7}" type="slidenum">
              <a:rPr lang="fr-FR" sz="1200"/>
              <a:pPr algn="r"/>
              <a:t>1</a:t>
            </a:fld>
            <a:endParaRPr lang="fr-FR" sz="1200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539750"/>
            <a:ext cx="1979613" cy="52197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5788025" cy="5219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725" y="1619250"/>
            <a:ext cx="3883025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619250"/>
            <a:ext cx="3884613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539750"/>
            <a:ext cx="1979613" cy="52197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5788025" cy="5219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725" y="1619250"/>
            <a:ext cx="3883025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619250"/>
            <a:ext cx="3884613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539750"/>
            <a:ext cx="1979613" cy="52197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5788025" cy="5219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725" y="1619250"/>
            <a:ext cx="3883025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619250"/>
            <a:ext cx="3884613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725" y="1619250"/>
            <a:ext cx="3883025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619250"/>
            <a:ext cx="3884613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539750"/>
            <a:ext cx="1979613" cy="52197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5788025" cy="5219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41E8CC-7995-4232-AAA5-693304EDDDF8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84A54-DAD6-4F31-AD0B-1F6E00C15E44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A3B3AB-79A7-4865-A1D5-547F1F0C15D7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725" y="1619250"/>
            <a:ext cx="3883025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619250"/>
            <a:ext cx="3884613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69821-132A-4069-AC78-9181185ACE07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A7C8A-3518-4DE0-B7B9-954BD94FCB19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15CD6-6677-4C93-AC02-35C63B3E7775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A46EC-B167-428F-A831-922D9BA2DB9E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33125-921D-4DA8-A302-535EFE92BBA4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0A8E3-CD15-4C6E-9563-35077F124198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519C0-CB21-4780-8E7C-D53D0D7C2A0F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539750"/>
            <a:ext cx="1979613" cy="52197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5788025" cy="5219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BC398-C36D-46DF-83E4-E11BB9456F25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388424" y="116632"/>
            <a:ext cx="755576" cy="360338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bas_dgo6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0" name="Image 9" descr="bandelette_coul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295400" y="6400800"/>
            <a:ext cx="3046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BE" sz="1000">
                <a:solidFill>
                  <a:schemeClr val="bg1"/>
                </a:solidFill>
                <a:latin typeface="Verdana" pitchFamily="34" charset="0"/>
              </a:rPr>
              <a:t>DIRECTION DE LA POLITIQUE ECONOMIQUE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7" descr="bas_dgo6_0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9" descr="P0_logo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8400" y="2514600"/>
            <a:ext cx="4365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 9" descr="bandelette_coul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7415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6" name="Text Box 1032"/>
          <p:cNvSpPr txBox="1">
            <a:spLocks noChangeArrowheads="1"/>
          </p:cNvSpPr>
          <p:nvPr/>
        </p:nvSpPr>
        <p:spPr bwMode="auto">
          <a:xfrm>
            <a:off x="1295400" y="6400800"/>
            <a:ext cx="3046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BE" sz="1000">
                <a:solidFill>
                  <a:schemeClr val="bg1"/>
                </a:solidFill>
                <a:latin typeface="Verdana" pitchFamily="34" charset="0"/>
              </a:rPr>
              <a:t>DIRECTION DE LA POLITIQUE ECONOMIQUE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6" descr="bas_dgo6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 9" descr="bandelette_coul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843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295400" y="6400800"/>
            <a:ext cx="3046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BE" sz="1000">
                <a:solidFill>
                  <a:schemeClr val="bg1"/>
                </a:solidFill>
                <a:latin typeface="Verdana" pitchFamily="34" charset="0"/>
              </a:rPr>
              <a:t>DIRECTION DE LA POLITIQUE ECONOMIQUE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6" descr="bas_dgo6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 9" descr="bandelette_coul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9461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6" descr="bas_dgo6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age 9" descr="bandelette_coul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485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6477000"/>
            <a:ext cx="1800225" cy="1793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EFE691DB-2A7D-4ACA-BB87-594321A9DE14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96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B3263"/>
          </a:solidFill>
          <a:latin typeface="Verdana" pitchFamily="34" charset="0"/>
          <a:ea typeface="Geneva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usters.wallonie.be/" TargetMode="External"/><Relationship Id="rId2" Type="http://schemas.openxmlformats.org/officeDocument/2006/relationships/hyperlink" Target="http://economie.wallonie.b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clusters.wallonie.be/" TargetMode="Externa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://clusters.wallonie.be/" TargetMode="Externa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20725" y="539750"/>
            <a:ext cx="7920038" cy="1670050"/>
          </a:xfrm>
          <a:noFill/>
          <a:ln/>
        </p:spPr>
        <p:txBody>
          <a:bodyPr/>
          <a:lstStyle/>
          <a:p>
            <a:pPr algn="ctr" eaLnBrk="1" hangingPunct="1"/>
            <a:r>
              <a:rPr lang="en-GB" sz="3200" dirty="0" smtClean="0">
                <a:solidFill>
                  <a:srgbClr val="4079BE"/>
                </a:solidFill>
              </a:rPr>
              <a:t>Smart Specialisation Strategy of Wallonia – State of play and outlook</a:t>
            </a:r>
            <a:endParaRPr lang="en-GB" sz="3200" dirty="0">
              <a:solidFill>
                <a:srgbClr val="4079B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501317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18 May 2015, Brussels</a:t>
            </a:r>
            <a:endParaRPr lang="fr-BE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08104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smtClean="0">
                <a:solidFill>
                  <a:schemeClr val="bg1"/>
                </a:solidFill>
                <a:latin typeface="+mn-lt"/>
              </a:rPr>
              <a:t>Florence HENNART</a:t>
            </a:r>
            <a:endParaRPr lang="fr-BE" sz="1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038" cy="900113"/>
          </a:xfrm>
        </p:spPr>
        <p:txBody>
          <a:bodyPr/>
          <a:lstStyle/>
          <a:p>
            <a:r>
              <a:rPr lang="fr-BE" sz="2800" dirty="0" smtClean="0">
                <a:solidFill>
                  <a:schemeClr val="accent2">
                    <a:lumMod val="75000"/>
                  </a:schemeClr>
                </a:solidFill>
              </a:rPr>
              <a:t>Additive </a:t>
            </a:r>
            <a:r>
              <a:rPr lang="fr-BE" sz="2800" dirty="0" err="1" smtClean="0">
                <a:solidFill>
                  <a:schemeClr val="accent2">
                    <a:lumMod val="75000"/>
                  </a:schemeClr>
                </a:solidFill>
              </a:rPr>
              <a:t>Manufacturing</a:t>
            </a:r>
            <a:endParaRPr lang="fr-BE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4A54-DAD6-4F31-AD0B-1F6E00C15E44}" type="slidenum">
              <a:rPr lang="fr-FR" smtClean="0"/>
              <a:pPr/>
              <a:t>10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5" name="Image 4" descr="Mecate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25393"/>
          <a:stretch>
            <a:fillRect/>
          </a:stretch>
        </p:blipFill>
        <p:spPr bwMode="auto">
          <a:xfrm>
            <a:off x="6084168" y="692696"/>
            <a:ext cx="1224136" cy="73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orizon2020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149080"/>
            <a:ext cx="1480897" cy="828759"/>
          </a:xfrm>
          <a:prstGeom prst="rect">
            <a:avLst/>
          </a:prstGeom>
        </p:spPr>
      </p:pic>
      <p:pic>
        <p:nvPicPr>
          <p:cNvPr id="8" name="Image 7" descr="logoreliefCMJN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564904"/>
            <a:ext cx="1800200" cy="1325116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 bwMode="auto">
          <a:xfrm>
            <a:off x="2915816" y="2348880"/>
            <a:ext cx="2304256" cy="201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sz="1400" dirty="0" err="1" smtClean="0">
                <a:latin typeface="+mn-lt"/>
              </a:rPr>
              <a:t>Regional</a:t>
            </a:r>
            <a:r>
              <a:rPr lang="fr-BE" sz="1400" dirty="0" smtClean="0">
                <a:latin typeface="+mn-lt"/>
              </a:rPr>
              <a:t> additive</a:t>
            </a:r>
          </a:p>
          <a:p>
            <a:pPr algn="ctr"/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manufacturing</a:t>
            </a:r>
            <a:endParaRPr lang="fr-BE" sz="1400" dirty="0" smtClean="0">
              <a:latin typeface="+mn-lt"/>
            </a:endParaRPr>
          </a:p>
          <a:p>
            <a:pPr algn="ctr"/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Task</a:t>
            </a:r>
            <a:r>
              <a:rPr lang="fr-BE" sz="1400" dirty="0" smtClean="0">
                <a:latin typeface="+mn-lt"/>
              </a:rPr>
              <a:t> Force : </a:t>
            </a:r>
          </a:p>
          <a:p>
            <a:pPr algn="ctr"/>
            <a:r>
              <a:rPr lang="fr-BE" sz="1400" dirty="0" err="1" smtClean="0">
                <a:latin typeface="+mn-lt"/>
              </a:rPr>
              <a:t>Regional</a:t>
            </a:r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roadmap</a:t>
            </a:r>
            <a:endParaRPr lang="fr-BE" sz="1400" dirty="0" smtClean="0">
              <a:latin typeface="+mn-lt"/>
            </a:endParaRPr>
          </a:p>
          <a:p>
            <a:pPr algn="ctr"/>
            <a:endParaRPr lang="fr-BE" sz="1400" dirty="0" smtClean="0">
              <a:latin typeface="+mn-lt"/>
            </a:endParaRPr>
          </a:p>
        </p:txBody>
      </p:sp>
      <p:sp>
        <p:nvSpPr>
          <p:cNvPr id="14" name="Double flèche horizontale 13"/>
          <p:cNvSpPr/>
          <p:nvPr/>
        </p:nvSpPr>
        <p:spPr bwMode="auto">
          <a:xfrm>
            <a:off x="5220072" y="3068960"/>
            <a:ext cx="931267" cy="28803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eneva" pitchFamily="64" charset="-12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414908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Mapping and focusing on key </a:t>
            </a:r>
            <a:r>
              <a:rPr lang="en-GB" sz="1600" dirty="0" err="1" smtClean="0">
                <a:latin typeface="+mj-lt"/>
              </a:rPr>
              <a:t>strenghts</a:t>
            </a:r>
            <a:r>
              <a:rPr lang="en-GB" sz="1600" dirty="0" smtClean="0">
                <a:latin typeface="+mj-lt"/>
              </a:rPr>
              <a:t> and value chains, EU collaboration, network of demonstrators</a:t>
            </a:r>
            <a:endParaRPr lang="en-GB" sz="1600" dirty="0">
              <a:latin typeface="+mj-lt"/>
            </a:endParaRPr>
          </a:p>
        </p:txBody>
      </p:sp>
      <p:sp>
        <p:nvSpPr>
          <p:cNvPr id="15" name="Double flèche horizontale 14"/>
          <p:cNvSpPr/>
          <p:nvPr/>
        </p:nvSpPr>
        <p:spPr bwMode="auto">
          <a:xfrm>
            <a:off x="1475656" y="3140968"/>
            <a:ext cx="1440161" cy="28803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eneva" pitchFamily="64" charset="-128"/>
            </a:endParaRPr>
          </a:p>
        </p:txBody>
      </p:sp>
      <p:sp>
        <p:nvSpPr>
          <p:cNvPr id="16" name="Double flèche horizontale 15"/>
          <p:cNvSpPr/>
          <p:nvPr/>
        </p:nvSpPr>
        <p:spPr bwMode="auto">
          <a:xfrm rot="19983120">
            <a:off x="4520740" y="1942649"/>
            <a:ext cx="2393289" cy="228854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eneva" pitchFamily="6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51920" y="134076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Support to the building regional potential : R&amp;D, demonstrators, training,...</a:t>
            </a:r>
          </a:p>
          <a:p>
            <a:pPr algn="r"/>
            <a:r>
              <a:rPr lang="en-GB" sz="1600" dirty="0" smtClean="0">
                <a:latin typeface="+mj-lt"/>
              </a:rPr>
              <a:t>+ INTERREG ?</a:t>
            </a:r>
            <a:endParaRPr lang="en-GB" sz="1600" dirty="0">
              <a:latin typeface="+mj-lt"/>
            </a:endParaRPr>
          </a:p>
        </p:txBody>
      </p:sp>
      <p:sp>
        <p:nvSpPr>
          <p:cNvPr id="1028" name="AutoShape 4" descr="Résultat de recherche d'images pour &quot;sirris logo&quot;"/>
          <p:cNvSpPr>
            <a:spLocks noChangeAspect="1" noChangeArrowheads="1"/>
          </p:cNvSpPr>
          <p:nvPr/>
        </p:nvSpPr>
        <p:spPr bwMode="auto">
          <a:xfrm>
            <a:off x="155575" y="-541338"/>
            <a:ext cx="19812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30" name="AutoShape 6" descr="Résultat de recherche d'images pour &quot;sirris logo&quot;"/>
          <p:cNvSpPr>
            <a:spLocks noChangeAspect="1" noChangeArrowheads="1"/>
          </p:cNvSpPr>
          <p:nvPr/>
        </p:nvSpPr>
        <p:spPr bwMode="auto">
          <a:xfrm>
            <a:off x="155575" y="-541338"/>
            <a:ext cx="19812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32" name="AutoShape 8" descr="Résultat de recherche d'images pour &quot;sirris logo&quot;"/>
          <p:cNvSpPr>
            <a:spLocks noChangeAspect="1" noChangeArrowheads="1"/>
          </p:cNvSpPr>
          <p:nvPr/>
        </p:nvSpPr>
        <p:spPr bwMode="auto">
          <a:xfrm>
            <a:off x="155575" y="-541338"/>
            <a:ext cx="19812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34" name="AutoShape 10" descr="https://encrypted-tbn0.gstatic.com/images?q=tbn:ANd9GcS78leFvpkH4Pt4aiFUJaXxxxLvlGIEVO_I57SOQloPQsPTZ5xjeM0uqqhl"/>
          <p:cNvSpPr>
            <a:spLocks noChangeAspect="1" noChangeArrowheads="1"/>
          </p:cNvSpPr>
          <p:nvPr/>
        </p:nvSpPr>
        <p:spPr bwMode="auto">
          <a:xfrm>
            <a:off x="155575" y="-914400"/>
            <a:ext cx="33337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36" name="AutoShape 12" descr="Résultat de recherche d'images pour &quot;sirris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38" name="Picture 14" descr="http://www.innovons.be/webdav/site/innovons/shared/SIRRIS_logo_RG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688" y="2564904"/>
            <a:ext cx="783803" cy="391902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6012160" y="40466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latin typeface="+mj-lt"/>
              </a:rPr>
              <a:t>European</a:t>
            </a:r>
            <a:r>
              <a:rPr lang="fr-BE" sz="1600" dirty="0" smtClean="0">
                <a:latin typeface="+mj-lt"/>
              </a:rPr>
              <a:t> Structural </a:t>
            </a:r>
            <a:r>
              <a:rPr lang="fr-BE" sz="1600" dirty="0" err="1" smtClean="0">
                <a:latin typeface="+mj-lt"/>
              </a:rPr>
              <a:t>Funds</a:t>
            </a:r>
            <a:endParaRPr lang="fr-BE" sz="1600" dirty="0" smtClean="0">
              <a:latin typeface="+mj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91672" y="263691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Marshall Plan 4.0</a:t>
            </a:r>
          </a:p>
          <a:p>
            <a:r>
              <a:rPr lang="en-GB" sz="1600" dirty="0" smtClean="0">
                <a:latin typeface="+mj-lt"/>
              </a:rPr>
              <a:t>Deployment within the regional ecosystem (SMEs)</a:t>
            </a:r>
            <a:endParaRPr lang="fr-BE" sz="1600" dirty="0" smtClean="0">
              <a:latin typeface="+mj-lt"/>
            </a:endParaRPr>
          </a:p>
          <a:p>
            <a:endParaRPr lang="fr-BE" sz="1600" dirty="0" smtClean="0">
              <a:latin typeface="+mj-lt"/>
            </a:endParaRPr>
          </a:p>
        </p:txBody>
      </p:sp>
      <p:sp>
        <p:nvSpPr>
          <p:cNvPr id="30" name="Double flèche horizontale 29"/>
          <p:cNvSpPr/>
          <p:nvPr/>
        </p:nvSpPr>
        <p:spPr bwMode="auto">
          <a:xfrm rot="1534425">
            <a:off x="5007393" y="3992108"/>
            <a:ext cx="995645" cy="241466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eneva" pitchFamily="64" charset="-128"/>
            </a:endParaRPr>
          </a:p>
        </p:txBody>
      </p:sp>
      <p:cxnSp>
        <p:nvCxnSpPr>
          <p:cNvPr id="32" name="Connecteur droit avec flèche 31"/>
          <p:cNvCxnSpPr/>
          <p:nvPr/>
        </p:nvCxnSpPr>
        <p:spPr bwMode="auto">
          <a:xfrm>
            <a:off x="7092280" y="1340768"/>
            <a:ext cx="0" cy="1296144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 bwMode="auto">
          <a:xfrm>
            <a:off x="971600" y="3789040"/>
            <a:ext cx="5040560" cy="100811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ZoneTexte 34"/>
          <p:cNvSpPr txBox="1"/>
          <p:nvPr/>
        </p:nvSpPr>
        <p:spPr>
          <a:xfrm>
            <a:off x="3851920" y="4725144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>
                <a:latin typeface="+mn-lt"/>
              </a:rPr>
              <a:t>INNOSUP 2015-1</a:t>
            </a:r>
            <a:endParaRPr lang="fr-BE" sz="1100" dirty="0">
              <a:latin typeface="+mn-lt"/>
            </a:endParaRPr>
          </a:p>
        </p:txBody>
      </p:sp>
      <p:pic>
        <p:nvPicPr>
          <p:cNvPr id="36" name="Image 35" descr="skyw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861048"/>
            <a:ext cx="924694" cy="26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467544" y="1772816"/>
            <a:ext cx="2700808" cy="307777"/>
          </a:xfrm>
          <a:prstGeom prst="rect">
            <a:avLst/>
          </a:prstGeom>
          <a:ln>
            <a:noFill/>
            <a:prstDash val="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400" dirty="0" smtClean="0"/>
              <a:t>Collaboration </a:t>
            </a:r>
            <a:r>
              <a:rPr lang="fr-BE" sz="1400" dirty="0" err="1" smtClean="0"/>
              <a:t>with</a:t>
            </a:r>
            <a:r>
              <a:rPr lang="fr-BE" sz="1400" dirty="0" smtClean="0"/>
              <a:t> </a:t>
            </a:r>
            <a:r>
              <a:rPr lang="fr-BE" sz="1400" dirty="0" err="1" smtClean="0"/>
              <a:t>Flanders</a:t>
            </a:r>
            <a:endParaRPr lang="fr-BE" sz="1400" dirty="0"/>
          </a:p>
        </p:txBody>
      </p:sp>
      <p:cxnSp>
        <p:nvCxnSpPr>
          <p:cNvPr id="42" name="Connecteur en arc 41"/>
          <p:cNvCxnSpPr>
            <a:endCxn id="37" idx="2"/>
          </p:cNvCxnSpPr>
          <p:nvPr/>
        </p:nvCxnSpPr>
        <p:spPr bwMode="auto">
          <a:xfrm rot="5400000" flipH="1" flipV="1">
            <a:off x="1080611" y="2259615"/>
            <a:ext cx="916359" cy="55831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ZoneTexte 42"/>
          <p:cNvSpPr txBox="1"/>
          <p:nvPr/>
        </p:nvSpPr>
        <p:spPr>
          <a:xfrm>
            <a:off x="4788024" y="508518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+mj-lt"/>
              </a:rPr>
              <a:t>Collaborative R&amp;DI </a:t>
            </a:r>
            <a:r>
              <a:rPr lang="fr-BE" sz="1600" dirty="0" err="1" smtClean="0">
                <a:latin typeface="+mj-lt"/>
              </a:rPr>
              <a:t>projects</a:t>
            </a:r>
            <a:endParaRPr lang="fr-BE" sz="1600" dirty="0" smtClean="0">
              <a:latin typeface="+mj-lt"/>
            </a:endParaRPr>
          </a:p>
          <a:p>
            <a:r>
              <a:rPr lang="fr-BE" sz="1600" dirty="0" smtClean="0">
                <a:latin typeface="+mj-lt"/>
              </a:rPr>
              <a:t>ERA-NET</a:t>
            </a:r>
          </a:p>
          <a:p>
            <a:r>
              <a:rPr lang="fr-BE" sz="1600" dirty="0" smtClean="0">
                <a:latin typeface="+mj-lt"/>
              </a:rPr>
              <a:t>Juncker Plan, </a:t>
            </a:r>
            <a:r>
              <a:rPr lang="fr-BE" sz="1600" dirty="0" err="1" smtClean="0">
                <a:latin typeface="+mj-lt"/>
              </a:rPr>
              <a:t>financial</a:t>
            </a:r>
            <a:r>
              <a:rPr lang="fr-BE" sz="1600" dirty="0" smtClean="0">
                <a:latin typeface="+mj-lt"/>
              </a:rPr>
              <a:t> instruments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smtClean="0">
                <a:solidFill>
                  <a:schemeClr val="accent4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725" y="1268760"/>
            <a:ext cx="7920038" cy="449069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BE" dirty="0" err="1" smtClean="0"/>
              <a:t>Competitiveness</a:t>
            </a:r>
            <a:r>
              <a:rPr lang="fr-BE" dirty="0" smtClean="0"/>
              <a:t> </a:t>
            </a:r>
            <a:r>
              <a:rPr lang="fr-BE" dirty="0" err="1" smtClean="0"/>
              <a:t>Poles</a:t>
            </a:r>
            <a:r>
              <a:rPr lang="fr-BE" dirty="0" smtClean="0"/>
              <a:t> Policy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success</a:t>
            </a:r>
            <a:r>
              <a:rPr lang="fr-BE" dirty="0" smtClean="0"/>
              <a:t> in </a:t>
            </a:r>
            <a:r>
              <a:rPr lang="fr-BE" dirty="0" err="1" smtClean="0"/>
              <a:t>Wallonia</a:t>
            </a:r>
            <a:r>
              <a:rPr lang="fr-BE" dirty="0" smtClean="0"/>
              <a:t>, </a:t>
            </a:r>
            <a:r>
              <a:rPr lang="fr-BE" dirty="0" smtClean="0"/>
              <a:t>but </a:t>
            </a:r>
            <a:r>
              <a:rPr lang="fr-BE" dirty="0" err="1" smtClean="0"/>
              <a:t>remaining</a:t>
            </a:r>
            <a:r>
              <a:rPr lang="fr-BE" dirty="0" smtClean="0"/>
              <a:t> challenges</a:t>
            </a:r>
            <a:endParaRPr lang="fr-BE" dirty="0" smtClean="0"/>
          </a:p>
          <a:p>
            <a:pPr>
              <a:spcAft>
                <a:spcPts val="2400"/>
              </a:spcAft>
            </a:pPr>
            <a:r>
              <a:rPr lang="fr-BE" dirty="0" smtClean="0"/>
              <a:t>Smart </a:t>
            </a:r>
            <a:r>
              <a:rPr lang="fr-BE" dirty="0" err="1" smtClean="0"/>
              <a:t>specialisation</a:t>
            </a:r>
            <a:r>
              <a:rPr lang="fr-BE" dirty="0" smtClean="0"/>
              <a:t> as a (non-</a:t>
            </a:r>
            <a:r>
              <a:rPr lang="fr-BE" dirty="0" err="1" smtClean="0"/>
              <a:t>technocratic</a:t>
            </a:r>
            <a:r>
              <a:rPr lang="fr-BE" dirty="0" smtClean="0"/>
              <a:t>) </a:t>
            </a:r>
            <a:r>
              <a:rPr lang="fr-BE" dirty="0" err="1" smtClean="0"/>
              <a:t>continuous</a:t>
            </a:r>
            <a:r>
              <a:rPr lang="fr-BE" dirty="0" smtClean="0"/>
              <a:t> and open </a:t>
            </a:r>
            <a:r>
              <a:rPr lang="fr-BE" dirty="0" err="1" smtClean="0"/>
              <a:t>process</a:t>
            </a:r>
            <a:endParaRPr lang="fr-BE" dirty="0" smtClean="0"/>
          </a:p>
          <a:p>
            <a:pPr>
              <a:spcAft>
                <a:spcPts val="2400"/>
              </a:spcAft>
            </a:pPr>
            <a:r>
              <a:rPr lang="fr-BE" dirty="0" err="1" smtClean="0"/>
              <a:t>Strong</a:t>
            </a:r>
            <a:r>
              <a:rPr lang="fr-BE" dirty="0" smtClean="0"/>
              <a:t> </a:t>
            </a:r>
            <a:r>
              <a:rPr lang="fr-BE" dirty="0" err="1" smtClean="0"/>
              <a:t>potentialities</a:t>
            </a:r>
            <a:r>
              <a:rPr lang="fr-BE" dirty="0" smtClean="0"/>
              <a:t> in </a:t>
            </a:r>
            <a:r>
              <a:rPr lang="fr-BE" dirty="0" err="1" smtClean="0"/>
              <a:t>adopting</a:t>
            </a:r>
            <a:r>
              <a:rPr lang="fr-BE" dirty="0" smtClean="0"/>
              <a:t> a </a:t>
            </a:r>
            <a:r>
              <a:rPr lang="fr-BE" dirty="0" err="1" smtClean="0"/>
              <a:t>European</a:t>
            </a:r>
            <a:r>
              <a:rPr lang="fr-BE" dirty="0" smtClean="0"/>
              <a:t> perspective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4A54-DAD6-4F31-AD0B-1F6E00C15E44}" type="slidenum">
              <a:rPr lang="fr-FR" smtClean="0"/>
              <a:pPr/>
              <a:t>11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819400" y="1143000"/>
            <a:ext cx="4369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latin typeface="+mj-lt"/>
              </a:rPr>
              <a:t>Thanks for your attention </a:t>
            </a:r>
            <a:r>
              <a:rPr lang="en-GB" dirty="0">
                <a:latin typeface="+mj-lt"/>
              </a:rPr>
              <a:t>!</a:t>
            </a:r>
            <a:endParaRPr lang="fr-BE" dirty="0">
              <a:latin typeface="+mj-lt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57200" y="1676400"/>
            <a:ext cx="8064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endParaRPr lang="fr-BE" dirty="0">
              <a:solidFill>
                <a:schemeClr val="tx2"/>
              </a:solidFill>
              <a:latin typeface="+mj-lt"/>
            </a:endParaRPr>
          </a:p>
          <a:p>
            <a:pPr marL="342900" indent="-342900" eaLnBrk="0" hangingPunct="0"/>
            <a:r>
              <a:rPr lang="en-GB" dirty="0">
                <a:solidFill>
                  <a:srgbClr val="0000FF"/>
                </a:solidFill>
                <a:latin typeface="+mj-lt"/>
                <a:hlinkClick r:id="rId2"/>
              </a:rPr>
              <a:t>http://</a:t>
            </a:r>
            <a:r>
              <a:rPr lang="en-GB" dirty="0" smtClean="0">
                <a:solidFill>
                  <a:srgbClr val="0000FF"/>
                </a:solidFill>
                <a:latin typeface="+mj-lt"/>
                <a:hlinkClick r:id="rId2"/>
              </a:rPr>
              <a:t>economie.wallonie.be</a:t>
            </a:r>
            <a:endParaRPr lang="en-GB" dirty="0" smtClean="0">
              <a:solidFill>
                <a:srgbClr val="0000FF"/>
              </a:solidFill>
              <a:latin typeface="+mj-lt"/>
            </a:endParaRPr>
          </a:p>
          <a:p>
            <a:pPr marL="342900" indent="-342900" eaLnBrk="0" hangingPunct="0"/>
            <a:r>
              <a:rPr lang="en-GB" smtClean="0">
                <a:solidFill>
                  <a:srgbClr val="0000FF"/>
                </a:solidFill>
                <a:latin typeface="+mj-lt"/>
                <a:hlinkClick r:id="rId3"/>
              </a:rPr>
              <a:t>http://clusters.wallonie.be</a:t>
            </a:r>
            <a:r>
              <a:rPr lang="en-GB" smtClean="0">
                <a:solidFill>
                  <a:srgbClr val="0000FF"/>
                </a:solidFill>
                <a:latin typeface="+mj-lt"/>
              </a:rPr>
              <a:t> </a:t>
            </a:r>
            <a:endParaRPr lang="en-GB" dirty="0">
              <a:solidFill>
                <a:srgbClr val="0000FF"/>
              </a:solidFill>
              <a:latin typeface="+mj-lt"/>
            </a:endParaRPr>
          </a:p>
          <a:p>
            <a:pPr marL="342900" indent="-342900" eaLnBrk="0" hangingPunct="0"/>
            <a:endParaRPr lang="fr-BE" dirty="0">
              <a:latin typeface="+mj-lt"/>
            </a:endParaRPr>
          </a:p>
          <a:p>
            <a:pPr marL="342900" indent="-342900" eaLnBrk="0" hangingPunct="0"/>
            <a:endParaRPr lang="en-GB" dirty="0">
              <a:solidFill>
                <a:srgbClr val="0000FF"/>
              </a:solidFill>
              <a:latin typeface="+mj-lt"/>
            </a:endParaRPr>
          </a:p>
          <a:p>
            <a:pPr marL="342900" indent="-342900" eaLnBrk="0" hangingPunct="0"/>
            <a:endParaRPr lang="en-GB" dirty="0">
              <a:solidFill>
                <a:srgbClr val="0000FF"/>
              </a:solidFill>
              <a:latin typeface="+mj-lt"/>
            </a:endParaRPr>
          </a:p>
          <a:p>
            <a:pPr marL="342900" indent="-342900" eaLnBrk="0" hangingPunct="0"/>
            <a:r>
              <a:rPr lang="en-GB" dirty="0">
                <a:latin typeface="+mj-lt"/>
              </a:rPr>
              <a:t> </a:t>
            </a:r>
            <a:endParaRPr lang="en-GB" dirty="0">
              <a:solidFill>
                <a:srgbClr val="0000FF"/>
              </a:solidFill>
              <a:latin typeface="+mj-lt"/>
            </a:endParaRPr>
          </a:p>
          <a:p>
            <a:pPr marL="342900" indent="-342900" eaLnBrk="0" hangingPunct="0"/>
            <a:r>
              <a:rPr lang="en-GB" dirty="0">
                <a:solidFill>
                  <a:srgbClr val="0000FF"/>
                </a:solidFill>
                <a:latin typeface="+mj-lt"/>
              </a:rPr>
              <a:t>florence.hennart@spw.wallonie.be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smtClean="0">
                <a:solidFill>
                  <a:schemeClr val="accent4">
                    <a:lumMod val="75000"/>
                  </a:schemeClr>
                </a:solidFill>
              </a:rPr>
              <a:t>Smart Specialisation Strategy in Wallonia : a continuous process</a:t>
            </a:r>
            <a:endParaRPr lang="en-GB" sz="240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20725" y="1619250"/>
          <a:ext cx="79200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accent4">
                    <a:lumMod val="75000"/>
                  </a:schemeClr>
                </a:solidFill>
              </a:rPr>
              <a:t>The grounds of S3 in </a:t>
            </a:r>
            <a:r>
              <a:rPr lang="fr-BE" sz="2400" dirty="0" err="1" smtClean="0">
                <a:solidFill>
                  <a:schemeClr val="accent4">
                    <a:lumMod val="75000"/>
                  </a:schemeClr>
                </a:solidFill>
              </a:rPr>
              <a:t>Wallonia</a:t>
            </a:r>
            <a:r>
              <a:rPr lang="fr-BE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BE" sz="24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fr-BE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720724" y="1124744"/>
          <a:ext cx="817175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3672-E9ED-4989-82A5-57535334749E}" type="slidenum">
              <a:rPr lang="fr-FR" smtClean="0"/>
              <a:pPr/>
              <a:t>3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The Competitiveness Poles at the core of our S3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038" cy="414020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Combination of top-down and bottom-up approaches</a:t>
            </a:r>
          </a:p>
          <a:p>
            <a:pPr algn="just"/>
            <a:r>
              <a:rPr lang="en-GB" sz="2400" dirty="0" smtClean="0"/>
              <a:t>Collaborative approach : </a:t>
            </a:r>
            <a:r>
              <a:rPr lang="en-GB" sz="2400" dirty="0" err="1" smtClean="0"/>
              <a:t>entreprises</a:t>
            </a:r>
            <a:r>
              <a:rPr lang="en-GB" sz="2400" dirty="0" smtClean="0"/>
              <a:t>, universities, research </a:t>
            </a:r>
            <a:r>
              <a:rPr lang="en-GB" sz="2400" dirty="0" err="1" smtClean="0"/>
              <a:t>centers</a:t>
            </a:r>
            <a:r>
              <a:rPr lang="en-GB" sz="2400" dirty="0" smtClean="0"/>
              <a:t>, training </a:t>
            </a:r>
            <a:r>
              <a:rPr lang="en-GB" sz="2400" dirty="0" err="1" smtClean="0"/>
              <a:t>centers</a:t>
            </a:r>
            <a:endParaRPr lang="en-GB" sz="2400" dirty="0" smtClean="0"/>
          </a:p>
          <a:p>
            <a:pPr algn="just"/>
            <a:r>
              <a:rPr lang="en-GB" sz="2400" dirty="0" smtClean="0"/>
              <a:t>Cross-</a:t>
            </a:r>
            <a:r>
              <a:rPr lang="en-GB" sz="2400" dirty="0" err="1" smtClean="0"/>
              <a:t>sectoral</a:t>
            </a:r>
            <a:r>
              <a:rPr lang="en-GB" sz="2400" dirty="0" smtClean="0"/>
              <a:t> approach</a:t>
            </a:r>
            <a:endParaRPr lang="en-GB" sz="2400" dirty="0" smtClean="0"/>
          </a:p>
          <a:p>
            <a:pPr algn="just"/>
            <a:r>
              <a:rPr lang="en-GB" sz="2400" dirty="0" smtClean="0"/>
              <a:t>Policy mix : support to R&amp;D, innovation, investment, training, internationalisation (export and FDI)</a:t>
            </a:r>
          </a:p>
          <a:p>
            <a:pPr algn="just"/>
            <a:r>
              <a:rPr lang="en-GB" sz="2400" dirty="0" err="1" smtClean="0"/>
              <a:t>Independant</a:t>
            </a:r>
            <a:r>
              <a:rPr lang="en-GB" sz="2400" dirty="0" smtClean="0"/>
              <a:t> project selection process</a:t>
            </a:r>
          </a:p>
          <a:p>
            <a:pPr algn="just">
              <a:buNone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+ Clusters : bottom-up SMEs networks 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3672-E9ED-4989-82A5-57535334749E}" type="slidenum">
              <a:rPr lang="fr-FR" smtClean="0"/>
              <a:pPr/>
              <a:t>4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260648"/>
          <a:ext cx="8568951" cy="5647706"/>
        </p:xfrm>
        <a:graphic>
          <a:graphicData uri="http://schemas.openxmlformats.org/drawingml/2006/table">
            <a:tbl>
              <a:tblPr/>
              <a:tblGrid>
                <a:gridCol w="1300644"/>
                <a:gridCol w="4340582"/>
                <a:gridCol w="2927725"/>
              </a:tblGrid>
              <a:tr h="3966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u="sng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http://clusters.wallonie.be/</a:t>
                      </a:r>
                      <a:endParaRPr lang="fr-BE" sz="11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Competitiveness Poles 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Clusters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01">
                <a:tc row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b="1" i="1" dirty="0" smtClean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b="1" i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Industrial</a:t>
                      </a:r>
                      <a:r>
                        <a:rPr lang="fr-BE" sz="1100" b="1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100" b="1" i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processes</a:t>
                      </a:r>
                      <a:r>
                        <a:rPr lang="fr-BE" sz="1100" b="1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 new </a:t>
                      </a:r>
                      <a:r>
                        <a:rPr lang="fr-BE" sz="1100" b="1" i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materials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b="1" dirty="0">
                          <a:latin typeface="Calibri"/>
                          <a:ea typeface="Calibri"/>
                          <a:cs typeface="Times New Roman"/>
                        </a:rPr>
                        <a:t>MECATECH 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Mechanical engineering, materials and surfaces of the future, shaping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materials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additive manufacturing, 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microtechnology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mechatronics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intelligent maintenance and manufacturing</a:t>
                      </a:r>
                      <a:endParaRPr lang="fr-BE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b="1" dirty="0">
                          <a:latin typeface="Calibri"/>
                          <a:ea typeface="Calibri"/>
                          <a:cs typeface="Times New Roman"/>
                        </a:rPr>
                        <a:t>PLASTIWIN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 err="1" smtClean="0">
                          <a:latin typeface="Calibri"/>
                          <a:ea typeface="Calibri"/>
                          <a:cs typeface="Times New Roman"/>
                        </a:rPr>
                        <a:t>Plasturgy</a:t>
                      </a:r>
                      <a:r>
                        <a:rPr lang="fr-BE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BE" sz="1100" dirty="0" smtClean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polymers, engineering plastics, 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elastomers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 rubbers, foamed products, composites, technical textiles</a:t>
                      </a:r>
                      <a:endParaRPr lang="fr-BE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73477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b="1" dirty="0">
                          <a:latin typeface="Calibri"/>
                          <a:ea typeface="Calibri"/>
                          <a:cs typeface="Times New Roman"/>
                        </a:rPr>
                        <a:t>GREENWIN 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Green chemistry, environmental technologies, treatment and reuse of waste and effluents, waste water management, bio-sourced chemistry, management and storage of energy, sustainable building and renovation</a:t>
                      </a:r>
                      <a:endParaRPr lang="fr-BE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2511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b="1" dirty="0">
                          <a:latin typeface="Calibri"/>
                          <a:ea typeface="Calibri"/>
                          <a:cs typeface="Times New Roman"/>
                        </a:rPr>
                        <a:t>LOGISTICS IN WALLONIA</a:t>
                      </a:r>
                      <a:r>
                        <a:rPr lang="fr-BE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BE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Transport, Logistics and Mobility: multimodality, sustainable logistics, supply chain security, internal logistics and management of industrial processes</a:t>
                      </a:r>
                      <a:endParaRPr lang="fr-BE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742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SKYWIN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Composites and metal materials, industrial processes, embedded systems, airport services, space applications and systems, modeling and simulations</a:t>
                      </a:r>
                      <a:endParaRPr lang="fr-BE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27013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Health and nutrition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b="1" dirty="0">
                          <a:latin typeface="Calibri"/>
                          <a:ea typeface="Calibri"/>
                          <a:cs typeface="Times New Roman"/>
                        </a:rPr>
                        <a:t>BIOWIN 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Biomarkers, Diagnostics in vitro and in vivo, innovative tools and equipment, medication administration systems, innovative therapies (cell therapy, 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protontherapy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), IT applied to human health, medical equipment, drug discovery, innovative processes and organizational innovations</a:t>
                      </a:r>
                      <a:endParaRPr lang="fr-BE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108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b="1" dirty="0">
                          <a:latin typeface="Calibri"/>
                          <a:ea typeface="Calibri"/>
                          <a:cs typeface="Times New Roman"/>
                        </a:rPr>
                        <a:t>WAGRALIM </a:t>
                      </a: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Health and nutritional quality of food, industrial efficiency, packaging and sustainable agro-food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industry</a:t>
                      </a:r>
                      <a:endParaRPr lang="fr-BE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 2" descr="Wagral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1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Mecatec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_greenw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1080120" cy="34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Biowin lo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1002407" cy="36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ogo-plastiwin-2-3858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340768"/>
            <a:ext cx="736476" cy="8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512" y="260648"/>
          <a:ext cx="8640960" cy="5571917"/>
        </p:xfrm>
        <a:graphic>
          <a:graphicData uri="http://schemas.openxmlformats.org/drawingml/2006/table">
            <a:tbl>
              <a:tblPr/>
              <a:tblGrid>
                <a:gridCol w="1656183"/>
                <a:gridCol w="3685500"/>
                <a:gridCol w="3299277"/>
              </a:tblGrid>
              <a:tr h="2880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u="sng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http://clusters.wallonie.be/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Pôles de Compétitivité</a:t>
                      </a:r>
                      <a:endParaRPr lang="fr-B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Clusters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4" marR="38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768"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b="1" i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Sustainable</a:t>
                      </a:r>
                      <a:r>
                        <a:rPr lang="fr-BE" sz="1000" b="1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000" b="1" i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development</a:t>
                      </a:r>
                      <a:r>
                        <a:rPr lang="fr-BE" sz="1000" b="1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fr-BE" sz="1000" b="1" i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BE" sz="1000" b="1" i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Sustainable</a:t>
                      </a:r>
                      <a:r>
                        <a:rPr lang="fr-BE" sz="1000" b="1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building and </a:t>
                      </a:r>
                      <a:r>
                        <a:rPr lang="fr-BE" sz="1000" b="1" i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energy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latin typeface="Calibri"/>
                          <a:ea typeface="Calibri"/>
                          <a:cs typeface="Times New Roman"/>
                        </a:rPr>
                        <a:t>GREENWIN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Green chemistry, environmental technologies, treatment and reuse of waste and effluents, waste water management, bio-sourced chemistry, management and storage of energy, sustainable building and renovation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TWEED 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Development of sustainable energy sectors: renewable energy sources, development of new processes and products for energy saving and energy efficiency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911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latin typeface="Calibri"/>
                          <a:ea typeface="Calibri"/>
                          <a:cs typeface="Times New Roman"/>
                        </a:rPr>
                        <a:t>ECO-CONSTRUCTION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 smtClean="0">
                          <a:latin typeface="Calibri"/>
                          <a:ea typeface="Calibri"/>
                          <a:cs typeface="Times New Roman"/>
                        </a:rPr>
                        <a:t>Green building and green </a:t>
                      </a:r>
                      <a:r>
                        <a:rPr lang="fr-BE" sz="1000" dirty="0" err="1" smtClean="0">
                          <a:latin typeface="Calibri"/>
                          <a:ea typeface="Calibri"/>
                          <a:cs typeface="Times New Roman"/>
                        </a:rPr>
                        <a:t>renovation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40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CAP 2020 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rtl="0"/>
                      <a:r>
                        <a:rPr lang="fr-BE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Green building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low energy consumption building, energy-efficient building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4087"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Transport </a:t>
                      </a:r>
                      <a:r>
                        <a:rPr lang="en-US" sz="1000" b="1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and mobility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latin typeface="Calibri"/>
                          <a:ea typeface="Calibri"/>
                          <a:cs typeface="Times New Roman"/>
                        </a:rPr>
                        <a:t>LOGISTICS IN WALLONIA</a:t>
                      </a:r>
                      <a:r>
                        <a:rPr lang="fr-BE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Transport, Logistics and Mobility: multimodality, sustainable logistics, supply chain security, internal logistics and management of industrial processes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777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latin typeface="Calibri"/>
                          <a:ea typeface="Calibri"/>
                          <a:cs typeface="Times New Roman"/>
                        </a:rPr>
                        <a:t>SKYWIN</a:t>
                      </a:r>
                      <a:r>
                        <a:rPr lang="fr-BE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Composites and metal materials, industrial processes, embedded systems, airport services, space applications and systems, modeling and simulations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3406"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b="1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Digital Technologies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i="1" dirty="0" err="1" smtClean="0">
                          <a:latin typeface="Calibri"/>
                          <a:ea typeface="Calibri"/>
                          <a:cs typeface="Times New Roman"/>
                        </a:rPr>
                        <a:t>Big</a:t>
                      </a:r>
                      <a:r>
                        <a:rPr lang="fr-BE" sz="1000" i="1" dirty="0" smtClean="0">
                          <a:latin typeface="Calibri"/>
                          <a:ea typeface="Calibri"/>
                          <a:cs typeface="Times New Roman"/>
                        </a:rPr>
                        <a:t> Data innovation Platform</a:t>
                      </a:r>
                      <a:endParaRPr lang="fr-BE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INFOPOLE CLUSTER TIC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Smart mobility, e-health, green technologies, Internet of things, serious games, big data, open data,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transmedia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4087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TWIST 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3D </a:t>
                      </a:r>
                      <a:r>
                        <a:rPr lang="fr-BE" sz="10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stereoscopic</a:t>
                      </a:r>
                      <a:r>
                        <a:rPr lang="fr-BE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0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imaging</a:t>
                      </a:r>
                      <a:r>
                        <a:rPr lang="fr-BE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BE" sz="10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serious</a:t>
                      </a:r>
                      <a:r>
                        <a:rPr lang="fr-BE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0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games</a:t>
                      </a:r>
                      <a:r>
                        <a:rPr lang="fr-BE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digital media, Internet and mobile content, scanning and digital </a:t>
                      </a:r>
                      <a:r>
                        <a:rPr lang="fr-BE" sz="10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archiving</a:t>
                      </a:r>
                      <a:r>
                        <a:rPr lang="fr-BE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motion recognition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777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latin typeface="Calibri"/>
                          <a:ea typeface="Calibri"/>
                          <a:cs typeface="Times New Roman"/>
                        </a:rPr>
                        <a:t>PHOTONIQUE</a:t>
                      </a:r>
                      <a:endParaRPr lang="fr-B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Laser and applications, measurement and control, vision and imaging optical components,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photovoltaics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, lighting technologies (LED)</a:t>
                      </a:r>
                      <a:endParaRPr lang="fr-BE" sz="1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 2" descr="Li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428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skyw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1284734" cy="41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luster TWEE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268760"/>
            <a:ext cx="930399" cy="2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eco-constructio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12776"/>
            <a:ext cx="763141" cy="46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ap20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1988840"/>
            <a:ext cx="121272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ogo TWIS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581128"/>
            <a:ext cx="1074415" cy="3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luster Infopole ClusterTIC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933056"/>
            <a:ext cx="10744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luster_photonique_final_small-5030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5229200"/>
            <a:ext cx="1218431" cy="4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3672-E9ED-4989-82A5-57535334749E}" type="slidenum">
              <a:rPr lang="fr-FR" smtClean="0"/>
              <a:pPr/>
              <a:t>7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63538"/>
            <a:ext cx="9144000" cy="62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79512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Building an efficient Policy Mix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Consolidation and deepening of our Strategy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3672-E9ED-4989-82A5-57535334749E}" type="slidenum">
              <a:rPr lang="fr-FR" smtClean="0"/>
              <a:pPr/>
              <a:t>8</a:t>
            </a:fld>
            <a:r>
              <a:rPr lang="fr-FR" smtClean="0"/>
              <a:t> </a:t>
            </a:r>
            <a:endParaRPr lang="fr-FR"/>
          </a:p>
        </p:txBody>
      </p:sp>
      <p:graphicFrame>
        <p:nvGraphicFramePr>
          <p:cNvPr id="5" name="Diagramme 4"/>
          <p:cNvGraphicFramePr/>
          <p:nvPr/>
        </p:nvGraphicFramePr>
        <p:xfrm>
          <a:off x="1403648" y="980728"/>
          <a:ext cx="564028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340768"/>
            <a:ext cx="137723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economiewallonie.be/sites/default/files/styles/large/public/SBA.jpg?itok=ncG3WWF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293096"/>
            <a:ext cx="1428750" cy="904875"/>
          </a:xfrm>
          <a:prstGeom prst="rect">
            <a:avLst/>
          </a:prstGeom>
          <a:noFill/>
        </p:spPr>
      </p:pic>
      <p:pic>
        <p:nvPicPr>
          <p:cNvPr id="8" name="Image 7" descr="logoreliefCMJN2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76256" y="1628800"/>
            <a:ext cx="1312843" cy="965076"/>
          </a:xfrm>
          <a:prstGeom prst="rect">
            <a:avLst/>
          </a:prstGeom>
        </p:spPr>
      </p:pic>
      <p:pic>
        <p:nvPicPr>
          <p:cNvPr id="13" name="Image 12" descr="horizon2020_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232" y="4149080"/>
            <a:ext cx="1552905" cy="86905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31640" y="544522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New </a:t>
            </a:r>
            <a:r>
              <a:rPr lang="fr-BE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innovative</a:t>
            </a:r>
            <a:r>
              <a:rPr lang="fr-BE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value </a:t>
            </a:r>
            <a:r>
              <a:rPr lang="fr-BE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chains</a:t>
            </a:r>
            <a:endParaRPr lang="fr-BE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Flèche droite rayée 14"/>
          <p:cNvSpPr/>
          <p:nvPr/>
        </p:nvSpPr>
        <p:spPr bwMode="auto">
          <a:xfrm>
            <a:off x="395536" y="5517232"/>
            <a:ext cx="864096" cy="360040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eneva" pitchFamily="6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056210" cy="29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 descr="Mecate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pm2vertwal_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3848" y="1124744"/>
            <a:ext cx="986797" cy="573410"/>
          </a:xfrm>
          <a:prstGeom prst="rect">
            <a:avLst/>
          </a:prstGeom>
        </p:spPr>
      </p:pic>
      <p:pic>
        <p:nvPicPr>
          <p:cNvPr id="8" name="Image 7" descr="horizon2020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284984"/>
            <a:ext cx="1480897" cy="8287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9552" y="11663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accent1"/>
                </a:solidFill>
                <a:latin typeface="+mj-lt"/>
              </a:rPr>
              <a:t>Reverse </a:t>
            </a:r>
            <a:r>
              <a:rPr lang="fr-BE" sz="2800" b="1" dirty="0" err="1" smtClean="0">
                <a:solidFill>
                  <a:schemeClr val="accent1"/>
                </a:solidFill>
                <a:latin typeface="+mj-lt"/>
              </a:rPr>
              <a:t>Metallurgy</a:t>
            </a:r>
            <a:r>
              <a:rPr lang="fr-BE" sz="2800" b="1" dirty="0" smtClean="0">
                <a:solidFill>
                  <a:schemeClr val="accent1"/>
                </a:solidFill>
                <a:latin typeface="+mj-lt"/>
              </a:rPr>
              <a:t> : </a:t>
            </a:r>
            <a:r>
              <a:rPr lang="fr-BE" sz="2800" b="1" dirty="0" err="1" smtClean="0">
                <a:solidFill>
                  <a:schemeClr val="accent1"/>
                </a:solidFill>
                <a:latin typeface="+mj-lt"/>
              </a:rPr>
              <a:t>metal</a:t>
            </a:r>
            <a:r>
              <a:rPr lang="fr-BE" sz="2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fr-BE" sz="2800" b="1" dirty="0" err="1" smtClean="0">
                <a:solidFill>
                  <a:schemeClr val="accent1"/>
                </a:solidFill>
                <a:latin typeface="+mj-lt"/>
              </a:rPr>
              <a:t>recycling</a:t>
            </a:r>
            <a:r>
              <a:rPr lang="fr-BE" sz="2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fr-BE" sz="2800" b="1" dirty="0" err="1" smtClean="0">
                <a:solidFill>
                  <a:schemeClr val="accent1"/>
                </a:solidFill>
                <a:latin typeface="+mj-lt"/>
              </a:rPr>
              <a:t>from</a:t>
            </a:r>
            <a:r>
              <a:rPr lang="fr-BE" sz="2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fr-BE" sz="2800" b="1" dirty="0" err="1" smtClean="0">
                <a:solidFill>
                  <a:schemeClr val="accent1"/>
                </a:solidFill>
                <a:latin typeface="+mj-lt"/>
              </a:rPr>
              <a:t>complex</a:t>
            </a:r>
            <a:r>
              <a:rPr lang="fr-BE" sz="2800" b="1" dirty="0" smtClean="0">
                <a:solidFill>
                  <a:schemeClr val="accent1"/>
                </a:solidFill>
                <a:latin typeface="+mj-lt"/>
              </a:rPr>
              <a:t> end-of-life </a:t>
            </a:r>
            <a:r>
              <a:rPr lang="fr-BE" sz="2800" b="1" dirty="0" err="1" smtClean="0">
                <a:solidFill>
                  <a:schemeClr val="accent1"/>
                </a:solidFill>
                <a:latin typeface="+mj-lt"/>
              </a:rPr>
              <a:t>products</a:t>
            </a:r>
            <a:endParaRPr lang="fr-BE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Double flèche horizontale 9"/>
          <p:cNvSpPr/>
          <p:nvPr/>
        </p:nvSpPr>
        <p:spPr>
          <a:xfrm rot="1697373">
            <a:off x="2097515" y="2499103"/>
            <a:ext cx="1296144" cy="216024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 rot="8531876">
            <a:off x="1974840" y="1662110"/>
            <a:ext cx="1090487" cy="12252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 rot="5400000">
            <a:off x="3311859" y="2024846"/>
            <a:ext cx="792089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6732240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dk1"/>
                </a:solidFill>
                <a:latin typeface="+mn-lt"/>
                <a:ea typeface="+mn-ea"/>
              </a:rPr>
              <a:t>Screening of H2020 calls</a:t>
            </a:r>
            <a:endParaRPr lang="fr-BE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221088"/>
            <a:ext cx="1969964" cy="51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>
            <a:off x="6444208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 droite 16"/>
          <p:cNvSpPr/>
          <p:nvPr/>
        </p:nvSpPr>
        <p:spPr>
          <a:xfrm>
            <a:off x="6372200" y="57332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Accolade ouvrante 17"/>
          <p:cNvSpPr/>
          <p:nvPr/>
        </p:nvSpPr>
        <p:spPr>
          <a:xfrm>
            <a:off x="6084168" y="3140968"/>
            <a:ext cx="360040" cy="2808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052736"/>
            <a:ext cx="1417398" cy="11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3707904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smtClean="0">
                <a:latin typeface="+mj-lt"/>
              </a:rPr>
              <a:t>41,5 </a:t>
            </a:r>
            <a:r>
              <a:rPr lang="fr-BE" sz="1800" dirty="0" err="1" smtClean="0">
                <a:latin typeface="+mj-lt"/>
              </a:rPr>
              <a:t>Mio</a:t>
            </a:r>
            <a:r>
              <a:rPr lang="fr-BE" sz="1800" dirty="0" smtClean="0">
                <a:latin typeface="+mj-lt"/>
              </a:rPr>
              <a:t> €</a:t>
            </a:r>
            <a:endParaRPr lang="fr-BE" sz="1800" dirty="0">
              <a:latin typeface="+mj-lt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2915816" y="3933056"/>
            <a:ext cx="288032" cy="8640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323528" y="4797152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1400" dirty="0" smtClean="0">
                <a:latin typeface="+mn-lt"/>
              </a:rPr>
              <a:t> R&amp;D </a:t>
            </a:r>
            <a:r>
              <a:rPr lang="fr-BE" sz="1400" dirty="0" err="1" smtClean="0">
                <a:latin typeface="+mn-lt"/>
              </a:rPr>
              <a:t>projects</a:t>
            </a:r>
            <a:endParaRPr lang="fr-BE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BE" sz="1400" dirty="0" smtClean="0">
                <a:latin typeface="+mn-lt"/>
              </a:rPr>
              <a:t> Innovation </a:t>
            </a:r>
            <a:r>
              <a:rPr lang="fr-BE" sz="1400" dirty="0" err="1" smtClean="0">
                <a:latin typeface="+mn-lt"/>
              </a:rPr>
              <a:t>platform</a:t>
            </a:r>
            <a:endParaRPr lang="fr-BE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Industrial</a:t>
            </a:r>
            <a:r>
              <a:rPr lang="fr-BE" sz="1400" dirty="0" smtClean="0">
                <a:latin typeface="+mn-lt"/>
              </a:rPr>
              <a:t> prototypes and pilots / </a:t>
            </a:r>
            <a:r>
              <a:rPr lang="fr-BE" sz="1400" dirty="0" err="1" smtClean="0">
                <a:latin typeface="+mn-lt"/>
              </a:rPr>
              <a:t>demonstration</a:t>
            </a:r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units</a:t>
            </a:r>
            <a:endParaRPr lang="fr-BE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BE" sz="1400" dirty="0" smtClean="0">
                <a:latin typeface="+mn-lt"/>
              </a:rPr>
              <a:t> Training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Industrial</a:t>
            </a:r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investments</a:t>
            </a:r>
            <a:r>
              <a:rPr lang="fr-BE" sz="1400" dirty="0" smtClean="0">
                <a:latin typeface="+mn-lt"/>
              </a:rPr>
              <a:t>, </a:t>
            </a:r>
            <a:r>
              <a:rPr lang="fr-BE" sz="1400" dirty="0" err="1" smtClean="0">
                <a:latin typeface="+mn-lt"/>
              </a:rPr>
              <a:t>SMEs</a:t>
            </a:r>
            <a:endParaRPr lang="fr-BE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fr-BE" sz="1400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43192" y="4725144"/>
            <a:ext cx="2700808" cy="954107"/>
          </a:xfrm>
          <a:prstGeom prst="rect">
            <a:avLst/>
          </a:prstGeom>
          <a:ln>
            <a:noFill/>
            <a:prstDash val="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400" dirty="0" smtClean="0"/>
              <a:t>Collaboration </a:t>
            </a:r>
            <a:r>
              <a:rPr lang="fr-BE" sz="1400" dirty="0" err="1" smtClean="0"/>
              <a:t>with</a:t>
            </a:r>
            <a:r>
              <a:rPr lang="fr-BE" sz="1400" dirty="0" smtClean="0"/>
              <a:t> </a:t>
            </a:r>
            <a:r>
              <a:rPr lang="fr-BE" sz="1400" dirty="0" err="1" smtClean="0"/>
              <a:t>Flanders</a:t>
            </a:r>
            <a:r>
              <a:rPr lang="fr-BE" sz="1400" dirty="0" smtClean="0"/>
              <a:t>: </a:t>
            </a:r>
            <a:r>
              <a:rPr lang="fr-BE" sz="1400" dirty="0" err="1" smtClean="0"/>
              <a:t>Leuven</a:t>
            </a:r>
            <a:r>
              <a:rPr lang="fr-BE" sz="1400" dirty="0" smtClean="0"/>
              <a:t> = </a:t>
            </a:r>
            <a:r>
              <a:rPr lang="fr-BE" sz="1400" dirty="0" err="1" smtClean="0"/>
              <a:t>co-location</a:t>
            </a:r>
            <a:r>
              <a:rPr lang="fr-BE" sz="1400" dirty="0" smtClean="0"/>
              <a:t> + IMEC, VITO, </a:t>
            </a:r>
            <a:r>
              <a:rPr lang="fr-BE" sz="1400" dirty="0" err="1" smtClean="0"/>
              <a:t>Ghent</a:t>
            </a:r>
            <a:r>
              <a:rPr lang="fr-BE" sz="1400" dirty="0" smtClean="0"/>
              <a:t> </a:t>
            </a:r>
            <a:r>
              <a:rPr lang="fr-BE" sz="1400" dirty="0" err="1" smtClean="0"/>
              <a:t>Univ</a:t>
            </a:r>
            <a:r>
              <a:rPr lang="fr-BE" sz="1400" dirty="0" smtClean="0"/>
              <a:t>., </a:t>
            </a:r>
            <a:r>
              <a:rPr lang="fr-BE" sz="1400" dirty="0" err="1" smtClean="0"/>
              <a:t>Umicore</a:t>
            </a:r>
            <a:r>
              <a:rPr lang="fr-BE" sz="1400" dirty="0" smtClean="0"/>
              <a:t>,…</a:t>
            </a:r>
            <a:endParaRPr lang="fr-BE" sz="1400" dirty="0"/>
          </a:p>
        </p:txBody>
      </p:sp>
      <p:sp>
        <p:nvSpPr>
          <p:cNvPr id="24" name="Double flèche horizontale 23"/>
          <p:cNvSpPr/>
          <p:nvPr/>
        </p:nvSpPr>
        <p:spPr>
          <a:xfrm rot="19878115">
            <a:off x="5424856" y="2248806"/>
            <a:ext cx="1030593" cy="21681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 smtClean="0"/>
              <a:t>?</a:t>
            </a:r>
            <a:endParaRPr lang="fr-BE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 DPE">
  <a:themeElements>
    <a:clrScheme name="masque_dgo6[1].pot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masque_dgo6[1].pot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lnDef>
  </a:objectDefaults>
  <a:extraClrSchemeLst>
    <a:extraClrScheme>
      <a:clrScheme name="masque_dgo6[1].pot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_dgo6[1].pot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_dgo6[1]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_dgo6[1].pot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_dgo6[1].pot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_dgo6[1].pot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Thème Office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lnDef>
  </a:objectDefaults>
  <a:extraClrSchemeLst>
    <a:extraClrScheme>
      <a:clrScheme name="Thème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Thème Office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lnDef>
  </a:objectDefaults>
  <a:extraClrSchemeLst>
    <a:extraClrScheme>
      <a:clrScheme name="Thème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Thème Offic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Thème Office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lnDef>
  </a:objectDefaults>
  <a:extraClrSchemeLst>
    <a:extraClrScheme>
      <a:clrScheme name="Thème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hème Office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Geneva" pitchFamily="64" charset="-128"/>
          </a:defRPr>
        </a:defPPr>
      </a:lstStyle>
    </a:lnDef>
  </a:objectDefaults>
  <a:extraClrSchemeLst>
    <a:extraClrScheme>
      <a:clrScheme name="Thème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DPE</Template>
  <TotalTime>1368</TotalTime>
  <Words>954</Words>
  <Application>Microsoft Office PowerPoint</Application>
  <PresentationFormat>Affichage à l'écran (4:3)</PresentationFormat>
  <Paragraphs>150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ppt DPE</vt:lpstr>
      <vt:lpstr>Thème Office</vt:lpstr>
      <vt:lpstr>Thème Office</vt:lpstr>
      <vt:lpstr>Thème Office</vt:lpstr>
      <vt:lpstr>Thème Office</vt:lpstr>
      <vt:lpstr>Smart Specialisation Strategy of Wallonia – State of play and outlook</vt:lpstr>
      <vt:lpstr>Smart Specialisation Strategy in Wallonia : a continuous process</vt:lpstr>
      <vt:lpstr>The grounds of S3 in Wallonia </vt:lpstr>
      <vt:lpstr>The Competitiveness Poles at the core of our S3</vt:lpstr>
      <vt:lpstr>Diapositive 5</vt:lpstr>
      <vt:lpstr>Diapositive 6</vt:lpstr>
      <vt:lpstr>Diapositive 7</vt:lpstr>
      <vt:lpstr>Consolidation and deepening of our Strategy</vt:lpstr>
      <vt:lpstr>Diapositive 9</vt:lpstr>
      <vt:lpstr>Additive Manufacturing</vt:lpstr>
      <vt:lpstr>Conclusion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Stratégie de spécialisation intelligente de la Wallonie</dc:title>
  <dc:creator>Hennart Florence</dc:creator>
  <cp:lastModifiedBy>127137</cp:lastModifiedBy>
  <cp:revision>129</cp:revision>
  <cp:lastPrinted>2010-12-08T16:20:42Z</cp:lastPrinted>
  <dcterms:created xsi:type="dcterms:W3CDTF">2015-03-18T13:09:18Z</dcterms:created>
  <dcterms:modified xsi:type="dcterms:W3CDTF">2015-05-15T14:38:03Z</dcterms:modified>
</cp:coreProperties>
</file>